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658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cbb6423bd5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cbb6423bd5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86f4f1145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g286f4f1145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d5290fb2f3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d5290fb2f3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d5290fb2f3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d5290fb2f3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d5290fb2f3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d5290fb2f3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86f4f11454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86f4f11454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d5290fb2f3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d5290fb2f3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40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9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9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9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2900" b="1"/>
              <a:t> </a:t>
            </a:r>
            <a:endParaRPr sz="2900" b="1"/>
          </a:p>
        </p:txBody>
      </p:sp>
      <p:sp>
        <p:nvSpPr>
          <p:cNvPr id="55" name="Google Shape;55;p13"/>
          <p:cNvSpPr txBox="1"/>
          <p:nvPr/>
        </p:nvSpPr>
        <p:spPr>
          <a:xfrm>
            <a:off x="3334050" y="2085000"/>
            <a:ext cx="2475900" cy="11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63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SKILLS</a:t>
            </a:r>
            <a:endParaRPr sz="500"/>
          </a:p>
        </p:txBody>
      </p:sp>
      <p:sp>
        <p:nvSpPr>
          <p:cNvPr id="56" name="Google Shape;56;p13"/>
          <p:cNvSpPr txBox="1"/>
          <p:nvPr/>
        </p:nvSpPr>
        <p:spPr>
          <a:xfrm>
            <a:off x="3237300" y="3544725"/>
            <a:ext cx="2669400" cy="44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2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      </a:t>
            </a:r>
            <a:r>
              <a:rPr lang="sv" sz="2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Tillfälle 9</a:t>
            </a:r>
            <a:endParaRPr sz="2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29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7300"/>
              <a:t>Välkomna</a:t>
            </a:r>
            <a:endParaRPr sz="73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4800"/>
              <a:t>till tillfälle 9</a:t>
            </a:r>
            <a:endParaRPr sz="4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/>
              <a:t>Det finns </a:t>
            </a:r>
            <a:r>
              <a:rPr lang="sv" b="1"/>
              <a:t>primära </a:t>
            </a:r>
            <a:r>
              <a:rPr lang="sv"/>
              <a:t>och </a:t>
            </a:r>
            <a:r>
              <a:rPr lang="sv" b="1"/>
              <a:t>sekundära </a:t>
            </a:r>
            <a:r>
              <a:rPr lang="sv"/>
              <a:t>känslor och oftast är det de sekundära känslorna som leder till lidande. Dvs att man dömer sig själv, känner skuld och skam över ngt.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64" name="Google Shape;64;p14"/>
          <p:cNvSpPr/>
          <p:nvPr/>
        </p:nvSpPr>
        <p:spPr>
          <a:xfrm>
            <a:off x="542475" y="2792750"/>
            <a:ext cx="1356300" cy="753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Trigger</a:t>
            </a:r>
            <a:endParaRPr/>
          </a:p>
        </p:txBody>
      </p:sp>
      <p:sp>
        <p:nvSpPr>
          <p:cNvPr id="65" name="Google Shape;65;p14"/>
          <p:cNvSpPr/>
          <p:nvPr/>
        </p:nvSpPr>
        <p:spPr>
          <a:xfrm>
            <a:off x="2481325" y="2792750"/>
            <a:ext cx="1316100" cy="7335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Primär känsla</a:t>
            </a:r>
            <a:endParaRPr/>
          </a:p>
        </p:txBody>
      </p:sp>
      <p:sp>
        <p:nvSpPr>
          <p:cNvPr id="66" name="Google Shape;66;p14"/>
          <p:cNvSpPr/>
          <p:nvPr/>
        </p:nvSpPr>
        <p:spPr>
          <a:xfrm>
            <a:off x="6318875" y="2767550"/>
            <a:ext cx="1235700" cy="7335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sekundär känsla</a:t>
            </a:r>
            <a:endParaRPr/>
          </a:p>
        </p:txBody>
      </p:sp>
      <p:sp>
        <p:nvSpPr>
          <p:cNvPr id="67" name="Google Shape;67;p14"/>
          <p:cNvSpPr/>
          <p:nvPr/>
        </p:nvSpPr>
        <p:spPr>
          <a:xfrm>
            <a:off x="4572000" y="2792750"/>
            <a:ext cx="1235700" cy="6831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Dömanden</a:t>
            </a:r>
            <a:endParaRPr/>
          </a:p>
        </p:txBody>
      </p:sp>
      <p:sp>
        <p:nvSpPr>
          <p:cNvPr id="68" name="Google Shape;68;p14"/>
          <p:cNvSpPr/>
          <p:nvPr/>
        </p:nvSpPr>
        <p:spPr>
          <a:xfrm>
            <a:off x="1946450" y="3079100"/>
            <a:ext cx="487200" cy="1809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4"/>
          <p:cNvSpPr/>
          <p:nvPr/>
        </p:nvSpPr>
        <p:spPr>
          <a:xfrm>
            <a:off x="5862138" y="3063950"/>
            <a:ext cx="402300" cy="1407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4"/>
          <p:cNvSpPr/>
          <p:nvPr/>
        </p:nvSpPr>
        <p:spPr>
          <a:xfrm>
            <a:off x="1145225" y="2129650"/>
            <a:ext cx="4209300" cy="572700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/>
        </p:nvSpPr>
        <p:spPr>
          <a:xfrm>
            <a:off x="364093" y="514350"/>
            <a:ext cx="776400" cy="490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sv" sz="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Sårbarhet</a:t>
            </a:r>
            <a:r>
              <a:rPr lang="sv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5"/>
          <p:cNvSpPr/>
          <p:nvPr/>
        </p:nvSpPr>
        <p:spPr>
          <a:xfrm>
            <a:off x="55050" y="1023002"/>
            <a:ext cx="1433400" cy="1036500"/>
          </a:xfrm>
          <a:prstGeom prst="ellipse">
            <a:avLst/>
          </a:prstGeom>
          <a:solidFill>
            <a:srgbClr val="FFFFFF"/>
          </a:solidFill>
          <a:ln w="12700" cap="flat" cmpd="sng">
            <a:solidFill>
              <a:srgbClr val="70AD4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Trigger: </a:t>
            </a:r>
            <a:endParaRPr sz="21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77" name="Google Shape;77;p15"/>
          <p:cNvSpPr/>
          <p:nvPr/>
        </p:nvSpPr>
        <p:spPr>
          <a:xfrm>
            <a:off x="1502823" y="1071119"/>
            <a:ext cx="1344600" cy="843000"/>
          </a:xfrm>
          <a:prstGeom prst="ellipse">
            <a:avLst/>
          </a:prstGeom>
          <a:gradFill>
            <a:gsLst>
              <a:gs pos="0">
                <a:srgbClr val="F18C55"/>
              </a:gs>
              <a:gs pos="50000">
                <a:srgbClr val="F67B28"/>
              </a:gs>
              <a:gs pos="100000">
                <a:srgbClr val="E56B17"/>
              </a:gs>
            </a:gsLst>
            <a:lin ang="5400012" scaled="0"/>
          </a:gradFill>
          <a:ln>
            <a:noFill/>
          </a:ln>
          <a:effectLst>
            <a:outerShdw dist="19050" dir="5400000" algn="ctr" rotWithShape="0">
              <a:srgbClr val="000000">
                <a:alpha val="62750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sv"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Primär känsla: </a:t>
            </a:r>
            <a:endParaRPr sz="19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78" name="Google Shape;78;p15"/>
          <p:cNvSpPr/>
          <p:nvPr/>
        </p:nvSpPr>
        <p:spPr>
          <a:xfrm>
            <a:off x="2679128" y="1453200"/>
            <a:ext cx="1546200" cy="1036500"/>
          </a:xfrm>
          <a:prstGeom prst="ellipse">
            <a:avLst/>
          </a:prstGeom>
          <a:solidFill>
            <a:srgbClr val="5B9BD5"/>
          </a:solidFill>
          <a:ln w="1905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sv"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Dömande tanka</a:t>
            </a:r>
            <a:r>
              <a:rPr lang="sv" sz="1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r:</a:t>
            </a:r>
            <a:endParaRPr sz="19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79" name="Google Shape;79;p15"/>
          <p:cNvSpPr/>
          <p:nvPr/>
        </p:nvSpPr>
        <p:spPr>
          <a:xfrm>
            <a:off x="3509997" y="659979"/>
            <a:ext cx="1386000" cy="843000"/>
          </a:xfrm>
          <a:prstGeom prst="ellipse">
            <a:avLst/>
          </a:prstGeom>
          <a:solidFill>
            <a:schemeClr val="lt1"/>
          </a:solidFill>
          <a:ln w="571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sv" sz="1300" b="1" i="0" u="none" strike="noStrike" cap="none">
                <a:solidFill>
                  <a:schemeClr val="dk1"/>
                </a:solidFill>
              </a:rPr>
              <a:t>Sekundär känsla: </a:t>
            </a:r>
            <a:endParaRPr sz="1500" b="1"/>
          </a:p>
        </p:txBody>
      </p:sp>
      <p:sp>
        <p:nvSpPr>
          <p:cNvPr id="80" name="Google Shape;80;p15"/>
          <p:cNvSpPr/>
          <p:nvPr/>
        </p:nvSpPr>
        <p:spPr>
          <a:xfrm>
            <a:off x="4911825" y="555697"/>
            <a:ext cx="1655700" cy="843000"/>
          </a:xfrm>
          <a:prstGeom prst="ellipse">
            <a:avLst/>
          </a:prstGeom>
          <a:solidFill>
            <a:srgbClr val="5B9BD5"/>
          </a:solidFill>
          <a:ln w="12700" cap="flat" cmpd="sng">
            <a:solidFill>
              <a:srgbClr val="1F4D7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sv"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Dömande Tankar: </a:t>
            </a:r>
            <a:endParaRPr sz="19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81" name="Google Shape;81;p15"/>
          <p:cNvSpPr/>
          <p:nvPr/>
        </p:nvSpPr>
        <p:spPr>
          <a:xfrm>
            <a:off x="6567628" y="691874"/>
            <a:ext cx="1890000" cy="924000"/>
          </a:xfrm>
          <a:prstGeom prst="ellipse">
            <a:avLst/>
          </a:prstGeom>
          <a:solidFill>
            <a:srgbClr val="FFFFFF"/>
          </a:solidFill>
          <a:ln w="1270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Problem-</a:t>
            </a:r>
            <a:endParaRPr sz="1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beteende:</a:t>
            </a:r>
            <a:endParaRPr sz="13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5"/>
          <p:cNvSpPr/>
          <p:nvPr/>
        </p:nvSpPr>
        <p:spPr>
          <a:xfrm>
            <a:off x="7453398" y="1551522"/>
            <a:ext cx="1589700" cy="1036500"/>
          </a:xfrm>
          <a:prstGeom prst="ellipse">
            <a:avLst/>
          </a:prstGeom>
          <a:solidFill>
            <a:srgbClr val="FFFFFF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sv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Tillfällig lättnad</a:t>
            </a:r>
            <a:endParaRPr sz="2200" b="1" i="0" u="none" strike="noStrike" cap="none">
              <a:solidFill>
                <a:schemeClr val="dk1"/>
              </a:solidFill>
            </a:endParaRPr>
          </a:p>
        </p:txBody>
      </p:sp>
      <p:cxnSp>
        <p:nvCxnSpPr>
          <p:cNvPr id="83" name="Google Shape;83;p15"/>
          <p:cNvCxnSpPr/>
          <p:nvPr/>
        </p:nvCxnSpPr>
        <p:spPr>
          <a:xfrm rot="5400000">
            <a:off x="2246000" y="1366200"/>
            <a:ext cx="934800" cy="690000"/>
          </a:xfrm>
          <a:prstGeom prst="curvedConnector3">
            <a:avLst>
              <a:gd name="adj1" fmla="val 50000"/>
            </a:avLst>
          </a:prstGeom>
          <a:noFill/>
          <a:ln w="762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4" name="Google Shape;84;p15"/>
          <p:cNvSpPr/>
          <p:nvPr/>
        </p:nvSpPr>
        <p:spPr>
          <a:xfrm>
            <a:off x="697223" y="2133598"/>
            <a:ext cx="1257300" cy="10365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rgbClr val="70AD4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sv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Observera och beskriva</a:t>
            </a:r>
            <a:endParaRPr sz="18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85" name="Google Shape;85;p15"/>
          <p:cNvSpPr/>
          <p:nvPr/>
        </p:nvSpPr>
        <p:spPr>
          <a:xfrm rot="719281">
            <a:off x="1388261" y="3064881"/>
            <a:ext cx="1372125" cy="983783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rgbClr val="70AD4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sv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Tillåta den primära känslan</a:t>
            </a:r>
            <a:endParaRPr sz="18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86" name="Google Shape;86;p15"/>
          <p:cNvSpPr/>
          <p:nvPr/>
        </p:nvSpPr>
        <p:spPr>
          <a:xfrm>
            <a:off x="3018950" y="3257102"/>
            <a:ext cx="1433400" cy="676500"/>
          </a:xfrm>
          <a:prstGeom prst="ellipse">
            <a:avLst/>
          </a:prstGeom>
          <a:solidFill>
            <a:srgbClr val="FFFFFF"/>
          </a:solidFill>
          <a:ln w="19050" cap="flat" cmpd="sng">
            <a:solidFill>
              <a:srgbClr val="70AD4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sv"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Självvalidera</a:t>
            </a:r>
            <a:endParaRPr sz="19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87" name="Google Shape;87;p15"/>
          <p:cNvSpPr/>
          <p:nvPr/>
        </p:nvSpPr>
        <p:spPr>
          <a:xfrm>
            <a:off x="4623973" y="3061800"/>
            <a:ext cx="1386000" cy="8430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rgbClr val="70AD4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sv" sz="1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Acceptera</a:t>
            </a:r>
            <a:endParaRPr sz="21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88" name="Google Shape;88;p15"/>
          <p:cNvSpPr/>
          <p:nvPr/>
        </p:nvSpPr>
        <p:spPr>
          <a:xfrm>
            <a:off x="6112127" y="2932649"/>
            <a:ext cx="1546800" cy="10365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rgbClr val="70AD4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sv" sz="17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Släpp</a:t>
            </a:r>
            <a:endParaRPr sz="23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89" name="Google Shape;89;p15"/>
          <p:cNvSpPr/>
          <p:nvPr/>
        </p:nvSpPr>
        <p:spPr>
          <a:xfrm>
            <a:off x="7719423" y="2858919"/>
            <a:ext cx="1386000" cy="10365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rgbClr val="70AD4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Lättnad</a:t>
            </a:r>
            <a:endParaRPr sz="21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90" name="Google Shape;90;p15"/>
          <p:cNvSpPr/>
          <p:nvPr/>
        </p:nvSpPr>
        <p:spPr>
          <a:xfrm rot="-5400000">
            <a:off x="4134780" y="1907471"/>
            <a:ext cx="578100" cy="4938600"/>
          </a:xfrm>
          <a:prstGeom prst="leftBrace">
            <a:avLst>
              <a:gd name="adj1" fmla="val 8333"/>
              <a:gd name="adj2" fmla="val 50000"/>
            </a:avLst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5"/>
          <p:cNvSpPr txBox="1"/>
          <p:nvPr/>
        </p:nvSpPr>
        <p:spPr>
          <a:xfrm>
            <a:off x="2949179" y="4236244"/>
            <a:ext cx="1833600" cy="4812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sv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Känsloreglering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5"/>
          <p:cNvSpPr/>
          <p:nvPr/>
        </p:nvSpPr>
        <p:spPr>
          <a:xfrm>
            <a:off x="0" y="0"/>
            <a:ext cx="9144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sv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Använda sina färdigheter</a:t>
            </a:r>
            <a:endParaRPr sz="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5"/>
          <p:cNvSpPr/>
          <p:nvPr/>
        </p:nvSpPr>
        <p:spPr>
          <a:xfrm>
            <a:off x="0" y="342900"/>
            <a:ext cx="9144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5"/>
          <p:cNvSpPr/>
          <p:nvPr/>
        </p:nvSpPr>
        <p:spPr>
          <a:xfrm rot="-1067442">
            <a:off x="2847410" y="1876791"/>
            <a:ext cx="3898007" cy="924076"/>
          </a:xfrm>
          <a:prstGeom prst="curvedUp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5"/>
          <p:cNvSpPr/>
          <p:nvPr/>
        </p:nvSpPr>
        <p:spPr>
          <a:xfrm rot="10069382">
            <a:off x="2291516" y="248504"/>
            <a:ext cx="4366339" cy="1022315"/>
          </a:xfrm>
          <a:prstGeom prst="curvedUp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-2286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100">
                <a:solidFill>
                  <a:schemeClr val="dk1"/>
                </a:solidFill>
              </a:rPr>
              <a:t>·</a:t>
            </a:r>
            <a:r>
              <a:rPr lang="sv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lang="sv" sz="2100">
                <a:solidFill>
                  <a:schemeClr val="dk1"/>
                </a:solidFill>
              </a:rPr>
              <a:t>Vara </a:t>
            </a:r>
            <a:r>
              <a:rPr lang="sv" sz="2100" b="1">
                <a:solidFill>
                  <a:schemeClr val="dk1"/>
                </a:solidFill>
              </a:rPr>
              <a:t>medvetet närvarande</a:t>
            </a:r>
            <a:r>
              <a:rPr lang="sv" sz="2100">
                <a:solidFill>
                  <a:schemeClr val="dk1"/>
                </a:solidFill>
              </a:rPr>
              <a:t> i sina känslor</a:t>
            </a:r>
            <a:endParaRPr sz="2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2100" b="1">
                <a:solidFill>
                  <a:schemeClr val="dk1"/>
                </a:solidFill>
              </a:rPr>
              <a:t>Uppleva </a:t>
            </a:r>
            <a:r>
              <a:rPr lang="sv" sz="2100">
                <a:solidFill>
                  <a:schemeClr val="dk1"/>
                </a:solidFill>
              </a:rPr>
              <a:t>utan att döma, distrahera eller blockera</a:t>
            </a:r>
            <a:endParaRPr sz="2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2100">
                <a:solidFill>
                  <a:schemeClr val="dk1"/>
                </a:solidFill>
              </a:rPr>
              <a:t>Om man dömer sina känslor som fel eller dåliga blir konsekvensen skuld, skam och ilska varje gång man känner obehag – detta är de sekundära känslorna</a:t>
            </a:r>
            <a:endParaRPr sz="2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2100" b="1">
                <a:solidFill>
                  <a:schemeClr val="dk1"/>
                </a:solidFill>
              </a:rPr>
              <a:t>Försök att stå ut med den smärtsamma känslan utan skuld för att man har den</a:t>
            </a:r>
            <a:endParaRPr sz="21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7"/>
          <p:cNvSpPr txBox="1">
            <a:spLocks noGrp="1"/>
          </p:cNvSpPr>
          <p:nvPr>
            <p:ph type="title"/>
          </p:nvPr>
        </p:nvSpPr>
        <p:spPr>
          <a:xfrm>
            <a:off x="311700" y="100450"/>
            <a:ext cx="8520600" cy="1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7"/>
          <p:cNvSpPr txBox="1">
            <a:spLocks noGrp="1"/>
          </p:cNvSpPr>
          <p:nvPr>
            <p:ph type="body" idx="1"/>
          </p:nvPr>
        </p:nvSpPr>
        <p:spPr>
          <a:xfrm>
            <a:off x="311700" y="311425"/>
            <a:ext cx="8520600" cy="483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sv" sz="1400" b="1" u="sng">
                <a:solidFill>
                  <a:srgbClr val="0000FF"/>
                </a:solidFill>
              </a:rPr>
              <a:t>Känsloreglering</a:t>
            </a:r>
            <a:endParaRPr sz="1400" b="1" u="sng">
              <a:solidFill>
                <a:srgbClr val="0000FF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sv" sz="1400" b="1">
                <a:solidFill>
                  <a:schemeClr val="dk1"/>
                </a:solidFill>
              </a:rPr>
              <a:t> Något jobbigt inträffar/du känner ”ångest”/obehag.</a:t>
            </a:r>
            <a:endParaRPr sz="1400" b="1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sv" sz="1400" b="1">
                <a:solidFill>
                  <a:srgbClr val="0000FF"/>
                </a:solidFill>
              </a:rPr>
              <a:t> Stanna upp</a:t>
            </a:r>
            <a:endParaRPr sz="1400" b="1">
              <a:solidFill>
                <a:srgbClr val="0000FF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sv" sz="1100">
                <a:solidFill>
                  <a:srgbClr val="0000FF"/>
                </a:solidFill>
              </a:rPr>
              <a:t>Ta ett djupt andetag</a:t>
            </a:r>
            <a:endParaRPr sz="1100">
              <a:solidFill>
                <a:srgbClr val="0000FF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sv" sz="1400" b="1">
                <a:solidFill>
                  <a:srgbClr val="0000FF"/>
                </a:solidFill>
              </a:rPr>
              <a:t> </a:t>
            </a:r>
            <a:r>
              <a:rPr lang="sv" sz="1400" b="1">
                <a:solidFill>
                  <a:srgbClr val="009933"/>
                </a:solidFill>
              </a:rPr>
              <a:t>Observera och Beskriva</a:t>
            </a:r>
            <a:endParaRPr sz="1400" b="1">
              <a:solidFill>
                <a:srgbClr val="009933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100">
                <a:solidFill>
                  <a:srgbClr val="009933"/>
                </a:solidFill>
              </a:rPr>
              <a:t>Vad händer med mig?   Vilken känsla känner jag? Vilka tankar får jag?</a:t>
            </a:r>
            <a:endParaRPr sz="1100">
              <a:solidFill>
                <a:srgbClr val="009933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400" b="1">
                <a:solidFill>
                  <a:srgbClr val="CC0000"/>
                </a:solidFill>
              </a:rPr>
              <a:t>Validera</a:t>
            </a:r>
            <a:endParaRPr sz="1400" b="1">
              <a:solidFill>
                <a:srgbClr val="CC0000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100">
                <a:solidFill>
                  <a:srgbClr val="CC0000"/>
                </a:solidFill>
              </a:rPr>
              <a:t>Så klart det är jobbigt…….      Inte så konstigt att jag känner mig…   Det här är tufft för mig…….    Jag gör mitt bästa!</a:t>
            </a:r>
            <a:endParaRPr sz="1100">
              <a:solidFill>
                <a:srgbClr val="CC0000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100">
                <a:solidFill>
                  <a:srgbClr val="CC0000"/>
                </a:solidFill>
              </a:rPr>
              <a:t> </a:t>
            </a:r>
            <a:r>
              <a:rPr lang="sv" sz="1400" b="1">
                <a:solidFill>
                  <a:srgbClr val="EA7500"/>
                </a:solidFill>
              </a:rPr>
              <a:t>Acceptera</a:t>
            </a:r>
            <a:endParaRPr sz="1400" b="1">
              <a:solidFill>
                <a:srgbClr val="EA7500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100">
                <a:solidFill>
                  <a:srgbClr val="EA7500"/>
                </a:solidFill>
              </a:rPr>
              <a:t>Ok det är som det är. Känslan får vara där. </a:t>
            </a:r>
            <a:endParaRPr sz="1100">
              <a:solidFill>
                <a:srgbClr val="EA7500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400" b="1">
                <a:solidFill>
                  <a:srgbClr val="CC0000"/>
                </a:solidFill>
              </a:rPr>
              <a:t> </a:t>
            </a:r>
            <a:r>
              <a:rPr lang="sv" sz="1400" b="1">
                <a:solidFill>
                  <a:srgbClr val="9933FF"/>
                </a:solidFill>
              </a:rPr>
              <a:t>Släpp</a:t>
            </a:r>
            <a:endParaRPr sz="1400" b="1">
              <a:solidFill>
                <a:srgbClr val="9933FF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100">
                <a:solidFill>
                  <a:srgbClr val="9933FF"/>
                </a:solidFill>
              </a:rPr>
              <a:t>Återgå till att ha fokus på det du gör</a:t>
            </a:r>
            <a:endParaRPr sz="1100">
              <a:solidFill>
                <a:srgbClr val="9933FF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1100">
              <a:solidFill>
                <a:srgbClr val="9933FF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1100">
              <a:solidFill>
                <a:srgbClr val="009933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sv"/>
              <a:t>         Kontrollera Fakta			      Problemlös		        Handla tvärtemot känslan</a:t>
            </a:r>
            <a:endParaRPr/>
          </a:p>
        </p:txBody>
      </p:sp>
      <p:sp>
        <p:nvSpPr>
          <p:cNvPr id="108" name="Google Shape;108;p17"/>
          <p:cNvSpPr/>
          <p:nvPr/>
        </p:nvSpPr>
        <p:spPr>
          <a:xfrm>
            <a:off x="4420200" y="4058550"/>
            <a:ext cx="110700" cy="622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17"/>
          <p:cNvSpPr/>
          <p:nvPr/>
        </p:nvSpPr>
        <p:spPr>
          <a:xfrm rot="4009045">
            <a:off x="2961636" y="3843223"/>
            <a:ext cx="140984" cy="961754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7"/>
          <p:cNvSpPr/>
          <p:nvPr/>
        </p:nvSpPr>
        <p:spPr>
          <a:xfrm rot="-3397619">
            <a:off x="5871547" y="3880380"/>
            <a:ext cx="105256" cy="821833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55617"/>
              <a:buFont typeface="Arial"/>
              <a:buNone/>
            </a:pPr>
            <a:r>
              <a:rPr lang="sv" sz="1977" b="1">
                <a:solidFill>
                  <a:srgbClr val="0070C0"/>
                </a:solidFill>
              </a:rPr>
              <a:t>Självvalidering</a:t>
            </a:r>
            <a:endParaRPr sz="1977" b="1">
              <a:solidFill>
                <a:srgbClr val="0070C0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18"/>
          <p:cNvSpPr txBox="1">
            <a:spLocks noGrp="1"/>
          </p:cNvSpPr>
          <p:nvPr>
            <p:ph type="body" idx="1"/>
          </p:nvPr>
        </p:nvSpPr>
        <p:spPr>
          <a:xfrm>
            <a:off x="31165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200" b="1">
                <a:solidFill>
                  <a:srgbClr val="C45911"/>
                </a:solidFill>
              </a:rPr>
              <a:t>Hur gör jag?</a:t>
            </a:r>
            <a:endParaRPr sz="1200" b="1">
              <a:solidFill>
                <a:srgbClr val="C45911"/>
              </a:solidFill>
            </a:endParaRPr>
          </a:p>
          <a:p>
            <a:pPr marL="0" lvl="0" indent="-2286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212">
                <a:solidFill>
                  <a:srgbClr val="C45911"/>
                </a:solidFill>
              </a:rPr>
              <a:t>Var lite mjuk och vänlig mot dig själv</a:t>
            </a:r>
            <a:endParaRPr sz="1212">
              <a:solidFill>
                <a:srgbClr val="C45911"/>
              </a:solidFill>
            </a:endParaRPr>
          </a:p>
          <a:p>
            <a:pPr marL="0" lvl="0" indent="-2286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212" b="1">
                <a:solidFill>
                  <a:srgbClr val="C45911"/>
                </a:solidFill>
              </a:rPr>
              <a:t>Observera dömanden</a:t>
            </a:r>
            <a:endParaRPr sz="1212" b="1">
              <a:solidFill>
                <a:srgbClr val="C45911"/>
              </a:solidFill>
            </a:endParaRPr>
          </a:p>
          <a:p>
            <a:pPr marL="0" lvl="0" indent="-2286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212">
                <a:solidFill>
                  <a:srgbClr val="C45911"/>
                </a:solidFill>
              </a:rPr>
              <a:t>Klappa dig själv lite på axeln eller på handen eller föreställ dig att du gör det.</a:t>
            </a:r>
            <a:endParaRPr sz="1212">
              <a:solidFill>
                <a:srgbClr val="C45911"/>
              </a:solidFill>
            </a:endParaRPr>
          </a:p>
          <a:p>
            <a:pPr marL="0" lvl="0" indent="-2286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212" b="1">
                <a:solidFill>
                  <a:srgbClr val="C45911"/>
                </a:solidFill>
              </a:rPr>
              <a:t>Trösta dig själv som du skulle ha tröstat någon annan</a:t>
            </a:r>
            <a:endParaRPr sz="1212" b="1">
              <a:solidFill>
                <a:srgbClr val="C45911"/>
              </a:solidFill>
            </a:endParaRPr>
          </a:p>
          <a:p>
            <a:pPr marL="0" lvl="0" indent="-2286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212">
                <a:solidFill>
                  <a:srgbClr val="C45911"/>
                </a:solidFill>
              </a:rPr>
              <a:t>Acceptera alla aspekter hos dig själv, du behöver inte gilla dem men du behöver acceptera att du är mänsklig med alla</a:t>
            </a:r>
            <a:endParaRPr sz="1212">
              <a:solidFill>
                <a:srgbClr val="C45911"/>
              </a:solidFill>
            </a:endParaRPr>
          </a:p>
          <a:p>
            <a:pPr marL="0" lvl="0" indent="-2286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212">
                <a:solidFill>
                  <a:srgbClr val="C45911"/>
                </a:solidFill>
              </a:rPr>
              <a:t>tillgångar och brister. </a:t>
            </a:r>
            <a:endParaRPr sz="1212">
              <a:solidFill>
                <a:srgbClr val="C45911"/>
              </a:solidFill>
            </a:endParaRPr>
          </a:p>
          <a:p>
            <a:pPr marL="0" lvl="0" indent="-2286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212" b="1">
                <a:solidFill>
                  <a:srgbClr val="C45911"/>
                </a:solidFill>
              </a:rPr>
              <a:t>Hitta ett par meningar som du kan säga till dig själv i svåra situationer; ”Jag gör så gott jag kan”, ”så klart detta är</a:t>
            </a:r>
            <a:endParaRPr sz="1212" b="1">
              <a:solidFill>
                <a:srgbClr val="C45911"/>
              </a:solidFill>
            </a:endParaRPr>
          </a:p>
          <a:p>
            <a:pPr marL="0" lvl="0" indent="-2286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212" b="1">
                <a:solidFill>
                  <a:srgbClr val="C45911"/>
                </a:solidFill>
              </a:rPr>
              <a:t>svårt för mig eftersom jag varit med om det eller det….”, ”det är som det är och det är helt ok”</a:t>
            </a:r>
            <a:endParaRPr sz="1212" b="1">
              <a:solidFill>
                <a:srgbClr val="C45911"/>
              </a:solidFill>
            </a:endParaRPr>
          </a:p>
          <a:p>
            <a:pPr marL="0" lvl="0" indent="-2286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rgbClr val="C4591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försök hitta vilken/vilka känslor som personen i ert ex känner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/>
              <a:t>gå igenom de olika stegen och diskutera hur personen kan reglera sig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sv"/>
              <a:t>hur kan personen validera sig (säga till sig själv)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3100" b="1">
                <a:solidFill>
                  <a:schemeClr val="dk2"/>
                </a:solidFill>
              </a:rPr>
              <a:t>Hemuppgift</a:t>
            </a:r>
            <a:endParaRPr sz="4100" b="1"/>
          </a:p>
        </p:txBody>
      </p:sp>
      <p:sp>
        <p:nvSpPr>
          <p:cNvPr id="128" name="Google Shape;128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sv" sz="2300" b="1"/>
              <a:t>Öva på att reglera sig med regleringsstegen</a:t>
            </a:r>
            <a:endParaRPr sz="23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394</Words>
  <Application>Microsoft Office PowerPoint</Application>
  <PresentationFormat>Bildspel på skärmen (16:9)</PresentationFormat>
  <Paragraphs>68</Paragraphs>
  <Slides>8</Slides>
  <Notes>8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Simple Light</vt:lpstr>
      <vt:lpstr> Välkomna till tillfälle 9</vt:lpstr>
      <vt:lpstr>PowerPoint-presentation</vt:lpstr>
      <vt:lpstr>PowerPoint-presentation</vt:lpstr>
      <vt:lpstr>PowerPoint-presentation</vt:lpstr>
      <vt:lpstr>PowerPoint-presentation</vt:lpstr>
      <vt:lpstr>Självvalidering </vt:lpstr>
      <vt:lpstr>PowerPoint-presentation</vt:lpstr>
      <vt:lpstr>Hemuppgift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Välkomna till tillfälle 9</dc:title>
  <dc:creator>Oland Fhsk</dc:creator>
  <cp:lastModifiedBy>Oland Fhsk</cp:lastModifiedBy>
  <cp:revision>2</cp:revision>
  <dcterms:modified xsi:type="dcterms:W3CDTF">2025-05-19T11:09:01Z</dcterms:modified>
</cp:coreProperties>
</file>