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a52b399d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a52b399d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kolumner">
  <p:cSld name="3 kolumn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866215" y="710940"/>
            <a:ext cx="6571200" cy="5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866215" y="1958249"/>
            <a:ext cx="23469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chemeClr val="accent1"/>
                </a:solidFill>
              </a:defRPr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866215" y="2390446"/>
            <a:ext cx="2346900" cy="2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3"/>
          </p:nvPr>
        </p:nvSpPr>
        <p:spPr>
          <a:xfrm>
            <a:off x="3384541" y="1958249"/>
            <a:ext cx="23592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chemeClr val="accent1"/>
                </a:solidFill>
              </a:defRPr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4"/>
          </p:nvPr>
        </p:nvSpPr>
        <p:spPr>
          <a:xfrm>
            <a:off x="3384541" y="2390446"/>
            <a:ext cx="2359200" cy="2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5"/>
          </p:nvPr>
        </p:nvSpPr>
        <p:spPr>
          <a:xfrm>
            <a:off x="5915026" y="1952625"/>
            <a:ext cx="23682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chemeClr val="accent1"/>
                </a:solidFill>
              </a:defRPr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6"/>
          </p:nvPr>
        </p:nvSpPr>
        <p:spPr>
          <a:xfrm>
            <a:off x="5915025" y="2390446"/>
            <a:ext cx="2370900" cy="2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 rtl="0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 rtl="0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 rtl="0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 rtl="0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cxnSp>
        <p:nvCxnSpPr>
          <p:cNvPr id="64" name="Google Shape;64;p14"/>
          <p:cNvCxnSpPr/>
          <p:nvPr/>
        </p:nvCxnSpPr>
        <p:spPr>
          <a:xfrm>
            <a:off x="3302978" y="1927225"/>
            <a:ext cx="0" cy="2619300"/>
          </a:xfrm>
          <a:prstGeom prst="straightConnector1">
            <a:avLst/>
          </a:prstGeom>
          <a:noFill/>
          <a:ln w="12700" cap="flat" cmpd="sng">
            <a:solidFill>
              <a:schemeClr val="accen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" name="Google Shape;65;p14"/>
          <p:cNvCxnSpPr/>
          <p:nvPr/>
        </p:nvCxnSpPr>
        <p:spPr>
          <a:xfrm>
            <a:off x="5829301" y="1927225"/>
            <a:ext cx="0" cy="2619300"/>
          </a:xfrm>
          <a:prstGeom prst="straightConnector1">
            <a:avLst/>
          </a:prstGeom>
          <a:noFill/>
          <a:ln w="12700" cap="flat" cmpd="sng">
            <a:solidFill>
              <a:schemeClr val="accen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7988204" y="4795805"/>
            <a:ext cx="7431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20833" y="4793879"/>
            <a:ext cx="2895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7764405" y="221797"/>
            <a:ext cx="6288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0" lvl="1" indent="0" algn="ctr" rtl="0">
              <a:spcBef>
                <a:spcPts val="0"/>
              </a:spcBef>
              <a:buNone/>
              <a:defRPr/>
            </a:lvl2pPr>
            <a:lvl3pPr marL="0" lvl="2" indent="0" algn="ctr" rtl="0">
              <a:spcBef>
                <a:spcPts val="0"/>
              </a:spcBef>
              <a:buNone/>
              <a:defRPr/>
            </a:lvl3pPr>
            <a:lvl4pPr marL="0" lvl="3" indent="0" algn="ctr" rtl="0">
              <a:spcBef>
                <a:spcPts val="0"/>
              </a:spcBef>
              <a:buNone/>
              <a:defRPr/>
            </a:lvl4pPr>
            <a:lvl5pPr marL="0" lvl="4" indent="0" algn="ctr" rtl="0">
              <a:spcBef>
                <a:spcPts val="0"/>
              </a:spcBef>
              <a:buNone/>
              <a:defRPr/>
            </a:lvl5pPr>
            <a:lvl6pPr marL="0" lvl="5" indent="0" algn="ctr" rtl="0">
              <a:spcBef>
                <a:spcPts val="0"/>
              </a:spcBef>
              <a:buNone/>
              <a:defRPr/>
            </a:lvl6pPr>
            <a:lvl7pPr marL="0" lvl="6" indent="0" algn="ctr" rtl="0">
              <a:spcBef>
                <a:spcPts val="0"/>
              </a:spcBef>
              <a:buNone/>
              <a:defRPr/>
            </a:lvl7pPr>
            <a:lvl8pPr marL="0" lvl="7" indent="0" algn="ctr" rtl="0">
              <a:spcBef>
                <a:spcPts val="0"/>
              </a:spcBef>
              <a:buNone/>
              <a:defRPr/>
            </a:lvl8pPr>
            <a:lvl9pPr marL="0" lvl="8" indent="0" algn="ctr" rtl="0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/>
        </p:nvSpPr>
        <p:spPr>
          <a:xfrm>
            <a:off x="248625" y="211675"/>
            <a:ext cx="1152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 u="sng">
                <a:solidFill>
                  <a:schemeClr val="dk2"/>
                </a:solidFill>
              </a:rPr>
              <a:t>Känsla</a:t>
            </a:r>
            <a:endParaRPr sz="1800" b="1" u="sng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253425" y="668875"/>
            <a:ext cx="11430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7030A0"/>
                </a:solidFill>
              </a:rPr>
              <a:t>Glädje</a:t>
            </a:r>
            <a:endParaRPr sz="1800" b="1">
              <a:solidFill>
                <a:srgbClr val="7030A0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272550" y="1097425"/>
            <a:ext cx="13908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9933"/>
                </a:solidFill>
              </a:rPr>
              <a:t>Ledsenhet</a:t>
            </a:r>
            <a:endParaRPr sz="1800" b="1">
              <a:solidFill>
                <a:srgbClr val="009933"/>
              </a:solidFill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253425" y="1525975"/>
            <a:ext cx="9525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566EE4"/>
                </a:solidFill>
              </a:rPr>
              <a:t>Rädsla</a:t>
            </a:r>
            <a:endParaRPr sz="1800" b="1">
              <a:solidFill>
                <a:srgbClr val="566EE4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253425" y="1973413"/>
            <a:ext cx="10479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8CD3"/>
                </a:solidFill>
              </a:rPr>
              <a:t>Skam</a:t>
            </a:r>
            <a:endParaRPr sz="1800" b="1">
              <a:solidFill>
                <a:srgbClr val="EC8CD3"/>
              </a:solidFill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248625" y="2452025"/>
            <a:ext cx="828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A7500"/>
                </a:solidFill>
              </a:rPr>
              <a:t>Skuld</a:t>
            </a:r>
            <a:endParaRPr sz="1800" b="1">
              <a:solidFill>
                <a:srgbClr val="EA7500"/>
              </a:solidFill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272325" y="2909700"/>
            <a:ext cx="12096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B050"/>
                </a:solidFill>
              </a:rPr>
              <a:t>Ilska</a:t>
            </a:r>
            <a:endParaRPr sz="1800" b="1">
              <a:solidFill>
                <a:srgbClr val="00B050"/>
              </a:solidFill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224775" y="3368388"/>
            <a:ext cx="12003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0642"/>
                </a:solidFill>
              </a:rPr>
              <a:t>Äckel</a:t>
            </a:r>
            <a:endParaRPr sz="1800" b="1">
              <a:solidFill>
                <a:srgbClr val="EC0642"/>
              </a:solidFill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243825" y="3749400"/>
            <a:ext cx="962100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00FF"/>
                </a:solidFill>
              </a:rPr>
              <a:t>Avsky</a:t>
            </a:r>
            <a:endParaRPr sz="1800" b="1">
              <a:solidFill>
                <a:srgbClr val="0000FF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255900" y="4116675"/>
            <a:ext cx="13191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F1C232"/>
                </a:solidFill>
              </a:rPr>
              <a:t>Förvåning</a:t>
            </a:r>
            <a:endParaRPr sz="1800" b="1">
              <a:solidFill>
                <a:srgbClr val="F1C23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272325" y="4554975"/>
            <a:ext cx="1209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chemeClr val="dk1"/>
                </a:solidFill>
              </a:rPr>
              <a:t>Kärlek</a:t>
            </a:r>
            <a:endParaRPr sz="1800" b="1">
              <a:solidFill>
                <a:schemeClr val="dk1"/>
              </a:solidFill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2115600" y="178375"/>
            <a:ext cx="20955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 u="sng">
                <a:solidFill>
                  <a:schemeClr val="dk2"/>
                </a:solidFill>
              </a:rPr>
              <a:t>Impuls att göra</a:t>
            </a:r>
            <a:endParaRPr sz="1800" b="1" u="sng">
              <a:solidFill>
                <a:schemeClr val="dk2"/>
              </a:solidFill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623038" y="166725"/>
            <a:ext cx="1543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 u="sng">
                <a:solidFill>
                  <a:schemeClr val="dk2"/>
                </a:solidFill>
              </a:rPr>
              <a:t>Funktion</a:t>
            </a:r>
            <a:endParaRPr sz="1800" b="1" u="sng">
              <a:solidFill>
                <a:schemeClr val="dk2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578200" y="154525"/>
            <a:ext cx="15288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 u="sng">
                <a:solidFill>
                  <a:schemeClr val="dk2"/>
                </a:solidFill>
              </a:rPr>
              <a:t>Reglering</a:t>
            </a:r>
            <a:endParaRPr sz="1800" b="1" u="sng">
              <a:solidFill>
                <a:schemeClr val="dk2"/>
              </a:solidFill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001300" y="621475"/>
            <a:ext cx="1285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7030A0"/>
                </a:solidFill>
              </a:rPr>
              <a:t>fortsätta</a:t>
            </a:r>
            <a:endParaRPr sz="1800" b="1">
              <a:solidFill>
                <a:srgbClr val="7030A0"/>
              </a:solidFill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068225" y="625975"/>
            <a:ext cx="22290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7030A0"/>
                </a:solidFill>
              </a:rPr>
              <a:t>  Öka känslan, vila</a:t>
            </a:r>
            <a:endParaRPr sz="1800" b="1">
              <a:solidFill>
                <a:srgbClr val="7030A0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6535200" y="625975"/>
            <a:ext cx="15432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7030A0"/>
                </a:solidFill>
              </a:rPr>
              <a:t>Behövs ej</a:t>
            </a:r>
            <a:endParaRPr sz="1800" b="1">
              <a:solidFill>
                <a:srgbClr val="7030A0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1839225" y="1087975"/>
            <a:ext cx="2371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9933"/>
                </a:solidFill>
              </a:rPr>
              <a:t>dra sig undan, gråta</a:t>
            </a:r>
            <a:endParaRPr sz="1800" b="1">
              <a:solidFill>
                <a:srgbClr val="009933"/>
              </a:solidFill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4346850" y="1097425"/>
            <a:ext cx="20955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9933"/>
                </a:solidFill>
              </a:rPr>
              <a:t>sakna, eftertanke</a:t>
            </a:r>
            <a:endParaRPr sz="1800" b="1">
              <a:solidFill>
                <a:srgbClr val="009933"/>
              </a:solidFill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6578175" y="1097425"/>
            <a:ext cx="19098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9933"/>
                </a:solidFill>
              </a:rPr>
              <a:t>trösta -aktivera</a:t>
            </a:r>
            <a:endParaRPr sz="1800" b="1">
              <a:solidFill>
                <a:srgbClr val="009933"/>
              </a:solidFill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1953675" y="1525975"/>
            <a:ext cx="20193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566EE4"/>
                </a:solidFill>
              </a:rPr>
              <a:t>fly, söka skydd</a:t>
            </a:r>
            <a:endParaRPr sz="1800" b="1">
              <a:solidFill>
                <a:srgbClr val="566EE4"/>
              </a:solidFill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4477800" y="1535425"/>
            <a:ext cx="16383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566EE4"/>
                </a:solidFill>
              </a:rPr>
              <a:t>undvika faror</a:t>
            </a:r>
            <a:endParaRPr sz="1800" b="1">
              <a:solidFill>
                <a:srgbClr val="566EE4"/>
              </a:solidFill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6535200" y="1535425"/>
            <a:ext cx="20955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566EE4"/>
                </a:solidFill>
              </a:rPr>
              <a:t>handla tvärtemot</a:t>
            </a:r>
            <a:endParaRPr sz="1800" b="1">
              <a:solidFill>
                <a:srgbClr val="566EE4"/>
              </a:solidFill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1744125" y="1963975"/>
            <a:ext cx="2466900" cy="3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8CD3"/>
                </a:solidFill>
              </a:rPr>
              <a:t>avbryta, gömma sig</a:t>
            </a:r>
            <a:endParaRPr sz="1800" b="1">
              <a:solidFill>
                <a:srgbClr val="EC8CD3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4316025" y="1963975"/>
            <a:ext cx="2229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8CD3"/>
                </a:solidFill>
              </a:rPr>
              <a:t>hålla sig till regler</a:t>
            </a:r>
            <a:endParaRPr sz="1800" b="1">
              <a:solidFill>
                <a:srgbClr val="EC8CD3"/>
              </a:solidFill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6559425" y="1973425"/>
            <a:ext cx="1909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8CD3"/>
                </a:solidFill>
              </a:rPr>
              <a:t>empati, berätta</a:t>
            </a:r>
            <a:endParaRPr sz="1800" b="1">
              <a:solidFill>
                <a:srgbClr val="EC8CD3"/>
              </a:solidFill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1839225" y="2430475"/>
            <a:ext cx="19716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A7500"/>
                </a:solidFill>
              </a:rPr>
              <a:t>dra mig undan</a:t>
            </a:r>
            <a:endParaRPr sz="1800" b="1">
              <a:solidFill>
                <a:srgbClr val="EA7500"/>
              </a:solidFill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4477800" y="2452025"/>
            <a:ext cx="18195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A7500"/>
                </a:solidFill>
              </a:rPr>
              <a:t>att bättra mig</a:t>
            </a:r>
            <a:endParaRPr sz="1800" b="1">
              <a:solidFill>
                <a:srgbClr val="EA7500"/>
              </a:solidFill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6578175" y="2444875"/>
            <a:ext cx="22290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A7500"/>
                </a:solidFill>
              </a:rPr>
              <a:t>be om förlåtelse</a:t>
            </a:r>
            <a:endParaRPr sz="1800" b="1">
              <a:solidFill>
                <a:srgbClr val="EA7500"/>
              </a:solidFill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1915275" y="2899625"/>
            <a:ext cx="2019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B050"/>
                </a:solidFill>
              </a:rPr>
              <a:t>attackera, slåss</a:t>
            </a:r>
            <a:endParaRPr sz="1800" b="1">
              <a:solidFill>
                <a:srgbClr val="00B050"/>
              </a:solidFill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4539750" y="2885225"/>
            <a:ext cx="15144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B050"/>
                </a:solidFill>
              </a:rPr>
              <a:t>försvara sig</a:t>
            </a:r>
            <a:endParaRPr sz="1800" b="1">
              <a:solidFill>
                <a:srgbClr val="00B050"/>
              </a:solidFill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6344700" y="2899625"/>
            <a:ext cx="27051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B050"/>
                </a:solidFill>
              </a:rPr>
              <a:t>pausa, visa ödmjukhet</a:t>
            </a:r>
            <a:endParaRPr sz="1800" b="1">
              <a:solidFill>
                <a:srgbClr val="00B050"/>
              </a:solidFill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1782300" y="3368775"/>
            <a:ext cx="2229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0642"/>
                </a:solidFill>
              </a:rPr>
              <a:t>kräkas, spotta ut</a:t>
            </a:r>
            <a:endParaRPr sz="1800" b="1">
              <a:solidFill>
                <a:srgbClr val="EC0642"/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368525" y="3387525"/>
            <a:ext cx="1971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0642"/>
                </a:solidFill>
              </a:rPr>
              <a:t>skydd äta farligt</a:t>
            </a:r>
            <a:endParaRPr sz="1800" b="1">
              <a:solidFill>
                <a:srgbClr val="EC0642"/>
              </a:solidFill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6582750" y="3354375"/>
            <a:ext cx="22290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EC0642"/>
                </a:solidFill>
              </a:rPr>
              <a:t>kontrollera fakta</a:t>
            </a:r>
            <a:endParaRPr sz="1800" b="1">
              <a:solidFill>
                <a:srgbClr val="EC0642"/>
              </a:solidFill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1887150" y="3768375"/>
            <a:ext cx="20193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00FF"/>
                </a:solidFill>
              </a:rPr>
              <a:t>ta sig bort ifrån</a:t>
            </a:r>
            <a:endParaRPr sz="1800" b="1">
              <a:solidFill>
                <a:srgbClr val="0000FF"/>
              </a:solidFill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4311150" y="3768375"/>
            <a:ext cx="20955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00FF"/>
                </a:solidFill>
              </a:rPr>
              <a:t>skydd mot skada</a:t>
            </a:r>
            <a:endParaRPr sz="1800" b="1">
              <a:solidFill>
                <a:srgbClr val="0000FF"/>
              </a:solidFill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6597150" y="3740025"/>
            <a:ext cx="20955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0000FF"/>
                </a:solidFill>
              </a:rPr>
              <a:t>kontrollera fakta</a:t>
            </a:r>
            <a:endParaRPr sz="1800" b="1">
              <a:solidFill>
                <a:srgbClr val="0000FF"/>
              </a:solidFill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1544250" y="4158375"/>
            <a:ext cx="27051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F1C232"/>
                </a:solidFill>
              </a:rPr>
              <a:t>stanna upp, tänka efter</a:t>
            </a:r>
            <a:endParaRPr sz="1800" b="1">
              <a:solidFill>
                <a:srgbClr val="F1C232"/>
              </a:solidFill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268475" y="4172725"/>
            <a:ext cx="23241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F1C232"/>
                </a:solidFill>
              </a:rPr>
              <a:t>ta in ny information</a:t>
            </a:r>
            <a:endParaRPr sz="1800" b="1">
              <a:solidFill>
                <a:srgbClr val="F1C232"/>
              </a:solidFill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6725700" y="4125675"/>
            <a:ext cx="14478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rgbClr val="F1C232"/>
                </a:solidFill>
              </a:rPr>
              <a:t>Behövs ej</a:t>
            </a:r>
            <a:endParaRPr sz="1800" b="1">
              <a:solidFill>
                <a:srgbClr val="F1C232"/>
              </a:solidFill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1658400" y="4539075"/>
            <a:ext cx="19716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chemeClr val="dk1"/>
                </a:solidFill>
              </a:rPr>
              <a:t>att vara nära</a:t>
            </a:r>
            <a:endParaRPr sz="1800" b="1">
              <a:solidFill>
                <a:schemeClr val="dk1"/>
              </a:solidFill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4382775" y="4549425"/>
            <a:ext cx="2229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chemeClr val="dk1"/>
                </a:solidFill>
              </a:rPr>
              <a:t>artens överlevnad</a:t>
            </a:r>
            <a:endParaRPr sz="1800" b="1">
              <a:solidFill>
                <a:schemeClr val="dk1"/>
              </a:solidFill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6754200" y="4515225"/>
            <a:ext cx="1390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 b="1">
                <a:solidFill>
                  <a:schemeClr val="dk1"/>
                </a:solidFill>
              </a:rPr>
              <a:t>behövs ej</a:t>
            </a:r>
            <a:endParaRPr sz="1800" b="1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Bildspel på skärmen (16:9)</PresentationFormat>
  <Paragraphs>44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Oland Fhsk</dc:creator>
  <cp:lastModifiedBy>Oland Fhsk</cp:lastModifiedBy>
  <cp:revision>1</cp:revision>
  <dcterms:modified xsi:type="dcterms:W3CDTF">2025-05-19T11:03:43Z</dcterms:modified>
</cp:coreProperties>
</file>