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2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B60F569-F369-4183-98BF-EAD5EA58D874}">
  <a:tblStyle styleId="{EB60F569-F369-4183-98BF-EAD5EA58D874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658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279f05264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279f05264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279f05264e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279f05264e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2941ec3ca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4" name="Google Shape;94;g32941ec3ca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ec7036b9aa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g2ec7036b9aa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ec7036b9aa_0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g2ec7036b9aa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ec7036b9aa_0_3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g2ec7036b9aa_0_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ec6fc9cc25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ec6fc9cc25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kolumner">
  <p:cSld name="3 kolumn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866215" y="730251"/>
            <a:ext cx="6619200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866215" y="1952625"/>
            <a:ext cx="2346900" cy="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2"/>
          </p:nvPr>
        </p:nvSpPr>
        <p:spPr>
          <a:xfrm>
            <a:off x="866215" y="2384823"/>
            <a:ext cx="2346900" cy="21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marL="914400" lvl="1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3pPr>
            <a:lvl4pPr marL="1828800" lvl="3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4pPr>
            <a:lvl5pPr marL="2286000" lvl="4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5pPr>
            <a:lvl6pPr marL="2743200" lvl="5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6pPr>
            <a:lvl7pPr marL="3200400" lvl="6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7pPr>
            <a:lvl8pPr marL="3657600" lvl="7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8pPr>
            <a:lvl9pPr marL="4114800" lvl="8" indent="-2286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3"/>
          </p:nvPr>
        </p:nvSpPr>
        <p:spPr>
          <a:xfrm>
            <a:off x="3384541" y="1952625"/>
            <a:ext cx="2359200" cy="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4"/>
          </p:nvPr>
        </p:nvSpPr>
        <p:spPr>
          <a:xfrm>
            <a:off x="3384541" y="2384823"/>
            <a:ext cx="2359200" cy="21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marL="914400" lvl="1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3pPr>
            <a:lvl4pPr marL="1828800" lvl="3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4pPr>
            <a:lvl5pPr marL="2286000" lvl="4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5pPr>
            <a:lvl6pPr marL="2743200" lvl="5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6pPr>
            <a:lvl7pPr marL="3200400" lvl="6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7pPr>
            <a:lvl8pPr marL="3657600" lvl="7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8pPr>
            <a:lvl9pPr marL="4114800" lvl="8" indent="-2286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5"/>
          </p:nvPr>
        </p:nvSpPr>
        <p:spPr>
          <a:xfrm>
            <a:off x="5915025" y="1946274"/>
            <a:ext cx="23709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6"/>
          </p:nvPr>
        </p:nvSpPr>
        <p:spPr>
          <a:xfrm>
            <a:off x="5915025" y="2384823"/>
            <a:ext cx="2370900" cy="21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marL="914400" lvl="1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3pPr>
            <a:lvl4pPr marL="1828800" lvl="3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4pPr>
            <a:lvl5pPr marL="2286000" lvl="4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5pPr>
            <a:lvl6pPr marL="2743200" lvl="5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6pPr>
            <a:lvl7pPr marL="3200400" lvl="6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7pPr>
            <a:lvl8pPr marL="3657600" lvl="7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8pPr>
            <a:lvl9pPr marL="4114800" lvl="8" indent="-2286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700"/>
              <a:buNone/>
              <a:defRPr sz="700"/>
            </a:lvl9pPr>
          </a:lstStyle>
          <a:p>
            <a:endParaRPr/>
          </a:p>
        </p:txBody>
      </p:sp>
      <p:cxnSp>
        <p:nvCxnSpPr>
          <p:cNvPr id="58" name="Google Shape;58;p13"/>
          <p:cNvCxnSpPr/>
          <p:nvPr/>
        </p:nvCxnSpPr>
        <p:spPr>
          <a:xfrm>
            <a:off x="3288743" y="1952625"/>
            <a:ext cx="24600" cy="2567700"/>
          </a:xfrm>
          <a:prstGeom prst="straightConnector1">
            <a:avLst/>
          </a:prstGeom>
          <a:noFill/>
          <a:ln w="12700" cap="flat" cmpd="sng">
            <a:solidFill>
              <a:schemeClr val="dk1">
                <a:alpha val="4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9" name="Google Shape;59;p13"/>
          <p:cNvCxnSpPr/>
          <p:nvPr/>
        </p:nvCxnSpPr>
        <p:spPr>
          <a:xfrm>
            <a:off x="5831868" y="1952625"/>
            <a:ext cx="0" cy="2567700"/>
          </a:xfrm>
          <a:prstGeom prst="straightConnector1">
            <a:avLst/>
          </a:prstGeom>
          <a:noFill/>
          <a:ln w="12700" cap="flat" cmpd="sng">
            <a:solidFill>
              <a:schemeClr val="dk1">
                <a:alpha val="4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0" name="Google Shape;60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rik och innehåll" type="obj">
  <p:cSld name="OBJEC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 med bildtext" type="picTx">
  <p:cSld name="PICTURE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15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/>
          <p:nvPr/>
        </p:nvSpPr>
        <p:spPr>
          <a:xfrm>
            <a:off x="3355200" y="2220000"/>
            <a:ext cx="25932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7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SKILLS</a:t>
            </a:r>
            <a:endParaRPr/>
          </a:p>
        </p:txBody>
      </p:sp>
      <p:sp>
        <p:nvSpPr>
          <p:cNvPr id="81" name="Google Shape;81;p16"/>
          <p:cNvSpPr txBox="1"/>
          <p:nvPr/>
        </p:nvSpPr>
        <p:spPr>
          <a:xfrm>
            <a:off x="3017175" y="4010650"/>
            <a:ext cx="25932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      Tillfälle 4</a:t>
            </a:r>
            <a:endParaRPr sz="2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1</a:t>
            </a:fld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7500"/>
              <a:t>Välkomna</a:t>
            </a:r>
            <a:endParaRPr sz="7500"/>
          </a:p>
        </p:txBody>
      </p:sp>
      <p:sp>
        <p:nvSpPr>
          <p:cNvPr id="84" name="Google Shape;84;p1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4200"/>
              <a:t>till tillfälle 4</a:t>
            </a:r>
            <a:endParaRPr sz="4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                            Vad ska vi göra idag?</a:t>
            </a:r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8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v" b="1"/>
              <a:t>Medveten närvaro övning</a:t>
            </a:r>
            <a:endParaRPr b="1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v" b="1"/>
              <a:t>Genomgång av hemuppgift</a:t>
            </a:r>
            <a:endParaRPr b="1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v" b="1"/>
              <a:t>Hur - färdigheter</a:t>
            </a:r>
            <a:endParaRPr b="1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v" b="1"/>
              <a:t>Övningar</a:t>
            </a:r>
            <a:endParaRPr b="1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v" b="1"/>
              <a:t>Ny hemuppgift</a:t>
            </a:r>
            <a:endParaRPr b="1"/>
          </a:p>
        </p:txBody>
      </p:sp>
      <p:sp>
        <p:nvSpPr>
          <p:cNvPr id="91" name="Google Shape;91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2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/>
          <p:nvPr/>
        </p:nvSpPr>
        <p:spPr>
          <a:xfrm>
            <a:off x="866160" y="730350"/>
            <a:ext cx="66189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97" name="Google Shape;97;p18"/>
          <p:cNvGraphicFramePr/>
          <p:nvPr/>
        </p:nvGraphicFramePr>
        <p:xfrm>
          <a:off x="184669" y="534925"/>
          <a:ext cx="8805425" cy="4608575"/>
        </p:xfrm>
        <a:graphic>
          <a:graphicData uri="http://schemas.openxmlformats.org/drawingml/2006/table">
            <a:tbl>
              <a:tblPr>
                <a:noFill/>
                <a:tableStyleId>{EB60F569-F369-4183-98BF-EAD5EA58D874}</a:tableStyleId>
              </a:tblPr>
              <a:tblGrid>
                <a:gridCol w="222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4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60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085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sv" sz="1200" b="1" u="none" strike="noStrike" cap="none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OBSERVERA</a:t>
                      </a:r>
                      <a:endParaRPr sz="12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sv" sz="800" b="0" u="none" strike="noStrike" cap="none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8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266700" marR="0" lvl="0" indent="-2667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>
                        <a:solidFill>
                          <a:srgbClr val="00B05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66700" marR="0" lvl="0" indent="-2667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marR="0" lvl="0" indent="-2540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sv" sz="1200" b="0" u="none" strike="noStrike" cap="none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2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266700" marR="0" lvl="0" indent="-2667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266700" marR="0" lvl="0" indent="-2667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sv" sz="800" b="0" u="none" strike="noStrike" cap="none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8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266700" marR="0" lvl="0" indent="-2667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sv" sz="8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800" b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66700" marR="0" lvl="0" indent="-2667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66700" marR="0" lvl="0" indent="-2667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66700" marR="0" lvl="0" indent="-2667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66700" marR="0" lvl="0" indent="-2667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66700" marR="0" lvl="0" indent="-2667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66700" marR="0" lvl="0" indent="-2667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66700" marR="0" lvl="0" indent="-2667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100" marR="45100" marT="34300" marB="34300">
                    <a:lnL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sv" sz="1200" b="1" u="none" strike="noStrike" cap="non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BESKRIVA</a:t>
                      </a:r>
                      <a:endParaRPr sz="12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sv" sz="1200" b="0" u="none" strike="noStrike" cap="non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2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266700" marR="0" lvl="0" indent="-2667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/>
                    </a:p>
                    <a:p>
                      <a:pPr marL="266700" marR="0" lvl="0" indent="-2667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/>
                    </a:p>
                    <a:p>
                      <a:pPr marL="266700" marR="0" lvl="0" indent="-2667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/>
                    </a:p>
                    <a:p>
                      <a:pPr marL="266700" marR="0" lvl="0" indent="-2667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/>
                    </a:p>
                    <a:p>
                      <a:pPr marL="266700" marR="0" lvl="0" indent="-2667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/>
                    </a:p>
                    <a:p>
                      <a:pPr marL="266700" marR="0" lvl="0" indent="-2667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/>
                    </a:p>
                    <a:p>
                      <a:pPr marL="266700" marR="0" lvl="0" indent="-2667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/>
                    </a:p>
                    <a:p>
                      <a:pPr marL="266700" marR="0" lvl="0" indent="-2667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/>
                    </a:p>
                    <a:p>
                      <a:pPr marL="266700" marR="0" lvl="0" indent="-2667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/>
                    </a:p>
                    <a:p>
                      <a:pPr marL="266700" marR="0" lvl="0" indent="-2667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/>
                    </a:p>
                  </a:txBody>
                  <a:tcPr marL="45100" marR="45100" marT="34300" marB="34300">
                    <a:lnL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sv" sz="1200" b="1" u="none" strike="noStrike" cap="non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DELTA</a:t>
                      </a:r>
                      <a:endParaRPr sz="12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sv" sz="1200" b="1" u="none" strike="noStrike" cap="non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2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266700" marR="0" lvl="0" indent="-2667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100" marR="45100" marT="34300" marB="34300">
                    <a:lnL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8" name="Google Shape;98;p18"/>
          <p:cNvSpPr txBox="1">
            <a:spLocks noGrp="1"/>
          </p:cNvSpPr>
          <p:nvPr>
            <p:ph type="sldNum" idx="12"/>
          </p:nvPr>
        </p:nvSpPr>
        <p:spPr>
          <a:xfrm>
            <a:off x="6354343" y="3497413"/>
            <a:ext cx="411600" cy="2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850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3</a:t>
            </a:fld>
            <a:endParaRPr/>
          </a:p>
        </p:txBody>
      </p:sp>
      <p:pic>
        <p:nvPicPr>
          <p:cNvPr id="99" name="Google Shape;9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132" y="860831"/>
            <a:ext cx="1462538" cy="1462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7737" y="3086119"/>
            <a:ext cx="1775475" cy="177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21525" y="844144"/>
            <a:ext cx="1495913" cy="1495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67713" y="3053925"/>
            <a:ext cx="1775475" cy="177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62794" y="1624744"/>
            <a:ext cx="2669458" cy="26694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 txBox="1">
            <a:spLocks noGrp="1"/>
          </p:cNvSpPr>
          <p:nvPr>
            <p:ph type="title"/>
          </p:nvPr>
        </p:nvSpPr>
        <p:spPr>
          <a:xfrm>
            <a:off x="866213" y="254453"/>
            <a:ext cx="6619200" cy="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sv" b="1"/>
              <a:t>Hur - färdigheter</a:t>
            </a:r>
            <a:endParaRPr b="1"/>
          </a:p>
        </p:txBody>
      </p:sp>
      <p:sp>
        <p:nvSpPr>
          <p:cNvPr id="109" name="Google Shape;109;p19"/>
          <p:cNvSpPr txBox="1">
            <a:spLocks noGrp="1"/>
          </p:cNvSpPr>
          <p:nvPr>
            <p:ph type="body" idx="1"/>
          </p:nvPr>
        </p:nvSpPr>
        <p:spPr>
          <a:xfrm>
            <a:off x="706503" y="963075"/>
            <a:ext cx="2346900" cy="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ts val="1800"/>
              <a:buNone/>
            </a:pPr>
            <a:r>
              <a:rPr lang="sv"/>
              <a:t>Icke värderande</a:t>
            </a:r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body" idx="2"/>
          </p:nvPr>
        </p:nvSpPr>
        <p:spPr>
          <a:xfrm>
            <a:off x="546788" y="1482258"/>
            <a:ext cx="2666400" cy="13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54000" lvl="0" indent="-2476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ts val="1500"/>
              <a:buFont typeface="Calibri"/>
              <a:buChar char="-"/>
            </a:pPr>
            <a:r>
              <a:rPr lang="sv" sz="150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Se men utan att värdera bra eller dåligt 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254000" lvl="0" indent="-2476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ED7D31"/>
              </a:buClr>
              <a:buSzPts val="1500"/>
              <a:buFont typeface="Calibri"/>
              <a:buChar char="-"/>
            </a:pPr>
            <a:r>
              <a:rPr lang="sv" sz="150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Hålla sig till fakta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254000" lvl="0" indent="-2476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ED7D31"/>
              </a:buClr>
              <a:buSzPts val="1500"/>
              <a:buFont typeface="Calibri"/>
              <a:buChar char="-"/>
            </a:pPr>
            <a:r>
              <a:rPr lang="sv" sz="150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Se saker för vad de är </a:t>
            </a:r>
            <a:endParaRPr sz="1500">
              <a:solidFill>
                <a:srgbClr val="ED7D3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1200"/>
              </a:spcAft>
              <a:buClr>
                <a:schemeClr val="dk1"/>
              </a:buClr>
              <a:buSzPts val="1500"/>
              <a:buNone/>
            </a:pPr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9"/>
          <p:cNvSpPr txBox="1">
            <a:spLocks noGrp="1"/>
          </p:cNvSpPr>
          <p:nvPr>
            <p:ph type="body" idx="3"/>
          </p:nvPr>
        </p:nvSpPr>
        <p:spPr>
          <a:xfrm>
            <a:off x="3213091" y="1093575"/>
            <a:ext cx="2359200" cy="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7030A0"/>
              </a:buClr>
              <a:buSzPts val="1800"/>
              <a:buNone/>
            </a:pPr>
            <a:endParaRPr>
              <a:solidFill>
                <a:srgbClr val="7030A0"/>
              </a:solidFill>
            </a:endParaRPr>
          </a:p>
        </p:txBody>
      </p:sp>
      <p:sp>
        <p:nvSpPr>
          <p:cNvPr id="112" name="Google Shape;112;p19"/>
          <p:cNvSpPr txBox="1">
            <a:spLocks noGrp="1"/>
          </p:cNvSpPr>
          <p:nvPr>
            <p:ph type="body" idx="4"/>
          </p:nvPr>
        </p:nvSpPr>
        <p:spPr>
          <a:xfrm>
            <a:off x="3264935" y="1623629"/>
            <a:ext cx="2359200" cy="21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500"/>
              <a:buNone/>
            </a:pPr>
            <a:endParaRPr sz="1500"/>
          </a:p>
        </p:txBody>
      </p:sp>
      <p:sp>
        <p:nvSpPr>
          <p:cNvPr id="113" name="Google Shape;113;p19"/>
          <p:cNvSpPr txBox="1">
            <a:spLocks noGrp="1"/>
          </p:cNvSpPr>
          <p:nvPr>
            <p:ph type="body" idx="6"/>
          </p:nvPr>
        </p:nvSpPr>
        <p:spPr>
          <a:xfrm>
            <a:off x="5860650" y="1623628"/>
            <a:ext cx="2370900" cy="24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/>
          </a:p>
        </p:txBody>
      </p:sp>
      <p:sp>
        <p:nvSpPr>
          <p:cNvPr id="114" name="Google Shape;114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sv"/>
              <a:t>4</a:t>
            </a:fld>
            <a:endParaRPr/>
          </a:p>
        </p:txBody>
      </p:sp>
      <p:pic>
        <p:nvPicPr>
          <p:cNvPr id="115" name="Google Shape;11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350" y="2798950"/>
            <a:ext cx="2135401" cy="2135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title"/>
          </p:nvPr>
        </p:nvSpPr>
        <p:spPr>
          <a:xfrm>
            <a:off x="866213" y="254453"/>
            <a:ext cx="6619200" cy="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sv" b="1"/>
              <a:t>Hur - färdigheter</a:t>
            </a:r>
            <a:endParaRPr b="1"/>
          </a:p>
        </p:txBody>
      </p:sp>
      <p:sp>
        <p:nvSpPr>
          <p:cNvPr id="121" name="Google Shape;121;p20"/>
          <p:cNvSpPr txBox="1">
            <a:spLocks noGrp="1"/>
          </p:cNvSpPr>
          <p:nvPr>
            <p:ph type="body" idx="1"/>
          </p:nvPr>
        </p:nvSpPr>
        <p:spPr>
          <a:xfrm>
            <a:off x="706503" y="963075"/>
            <a:ext cx="2346900" cy="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ts val="1800"/>
              <a:buNone/>
            </a:pPr>
            <a:r>
              <a:rPr lang="sv" b="1"/>
              <a:t>Icke värderande</a:t>
            </a:r>
            <a:endParaRPr b="1"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2"/>
          </p:nvPr>
        </p:nvSpPr>
        <p:spPr>
          <a:xfrm>
            <a:off x="546788" y="1482258"/>
            <a:ext cx="2666400" cy="13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54000" lvl="0" indent="-2476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ts val="1500"/>
              <a:buFont typeface="Calibri"/>
              <a:buChar char="-"/>
            </a:pPr>
            <a:r>
              <a:rPr lang="sv" sz="150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Se men utan att värdera bra eller dåligt 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254000" lvl="0" indent="-2476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ED7D31"/>
              </a:buClr>
              <a:buSzPts val="1500"/>
              <a:buFont typeface="Calibri"/>
              <a:buChar char="-"/>
            </a:pPr>
            <a:r>
              <a:rPr lang="sv" sz="150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Hålla sig till fakta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254000" lvl="0" indent="-2476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ED7D31"/>
              </a:buClr>
              <a:buSzPts val="1500"/>
              <a:buFont typeface="Calibri"/>
              <a:buChar char="-"/>
            </a:pPr>
            <a:r>
              <a:rPr lang="sv" sz="150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Se saker för vad de är </a:t>
            </a:r>
            <a:endParaRPr sz="1500">
              <a:solidFill>
                <a:srgbClr val="ED7D3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1200"/>
              </a:spcAft>
              <a:buClr>
                <a:schemeClr val="dk1"/>
              </a:buClr>
              <a:buSzPts val="1500"/>
              <a:buNone/>
            </a:pPr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20"/>
          <p:cNvSpPr txBox="1">
            <a:spLocks noGrp="1"/>
          </p:cNvSpPr>
          <p:nvPr>
            <p:ph type="body" idx="3"/>
          </p:nvPr>
        </p:nvSpPr>
        <p:spPr>
          <a:xfrm>
            <a:off x="3213191" y="939038"/>
            <a:ext cx="2359200" cy="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7030A0"/>
              </a:buClr>
              <a:buSzPts val="1800"/>
              <a:buNone/>
            </a:pPr>
            <a:r>
              <a:rPr lang="sv" b="1">
                <a:solidFill>
                  <a:srgbClr val="7030A0"/>
                </a:solidFill>
              </a:rPr>
              <a:t>En sak i taget</a:t>
            </a:r>
            <a:endParaRPr b="1">
              <a:solidFill>
                <a:srgbClr val="7030A0"/>
              </a:solidFill>
            </a:endParaRPr>
          </a:p>
        </p:txBody>
      </p:sp>
      <p:sp>
        <p:nvSpPr>
          <p:cNvPr id="124" name="Google Shape;124;p20"/>
          <p:cNvSpPr txBox="1">
            <a:spLocks noGrp="1"/>
          </p:cNvSpPr>
          <p:nvPr>
            <p:ph type="body" idx="4"/>
          </p:nvPr>
        </p:nvSpPr>
        <p:spPr>
          <a:xfrm>
            <a:off x="3264900" y="1504052"/>
            <a:ext cx="2359200" cy="11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sv" sz="1500"/>
              <a:t>fullt fokus på en sak</a:t>
            </a:r>
            <a:endParaRPr sz="1500"/>
          </a:p>
          <a:p>
            <a:pPr marL="0" lvl="0" indent="0" algn="l" rtl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sv" sz="1500"/>
              <a:t>byt aktivitet - byt fokus</a:t>
            </a:r>
            <a:endParaRPr sz="1500"/>
          </a:p>
          <a:p>
            <a:pPr marL="0" lvl="0" indent="0" algn="l" rtl="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500"/>
              <a:buNone/>
            </a:pPr>
            <a:r>
              <a:rPr lang="sv" sz="1500"/>
              <a:t>“EN boll i luften”</a:t>
            </a:r>
            <a:endParaRPr sz="1500"/>
          </a:p>
        </p:txBody>
      </p:sp>
      <p:sp>
        <p:nvSpPr>
          <p:cNvPr id="125" name="Google Shape;125;p20"/>
          <p:cNvSpPr txBox="1">
            <a:spLocks noGrp="1"/>
          </p:cNvSpPr>
          <p:nvPr>
            <p:ph type="body" idx="6"/>
          </p:nvPr>
        </p:nvSpPr>
        <p:spPr>
          <a:xfrm>
            <a:off x="5860650" y="1623628"/>
            <a:ext cx="2370900" cy="24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/>
          </a:p>
        </p:txBody>
      </p:sp>
      <p:sp>
        <p:nvSpPr>
          <p:cNvPr id="126" name="Google Shape;126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sv"/>
              <a:t>5</a:t>
            </a:fld>
            <a:endParaRPr/>
          </a:p>
        </p:txBody>
      </p:sp>
      <p:pic>
        <p:nvPicPr>
          <p:cNvPr id="127" name="Google Shape;12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350" y="2798950"/>
            <a:ext cx="2135401" cy="213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64875" y="2679452"/>
            <a:ext cx="2159247" cy="21592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1"/>
          <p:cNvSpPr txBox="1">
            <a:spLocks noGrp="1"/>
          </p:cNvSpPr>
          <p:nvPr>
            <p:ph type="title"/>
          </p:nvPr>
        </p:nvSpPr>
        <p:spPr>
          <a:xfrm>
            <a:off x="866213" y="254453"/>
            <a:ext cx="6619200" cy="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sv" b="1"/>
              <a:t>Hur - färdigheter</a:t>
            </a:r>
            <a:endParaRPr b="1"/>
          </a:p>
        </p:txBody>
      </p:sp>
      <p:sp>
        <p:nvSpPr>
          <p:cNvPr id="134" name="Google Shape;134;p21"/>
          <p:cNvSpPr txBox="1">
            <a:spLocks noGrp="1"/>
          </p:cNvSpPr>
          <p:nvPr>
            <p:ph type="body" idx="1"/>
          </p:nvPr>
        </p:nvSpPr>
        <p:spPr>
          <a:xfrm>
            <a:off x="706503" y="963075"/>
            <a:ext cx="2346900" cy="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ts val="1800"/>
              <a:buNone/>
            </a:pPr>
            <a:r>
              <a:rPr lang="sv" b="1"/>
              <a:t>Icke värderande</a:t>
            </a:r>
            <a:endParaRPr b="1"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2"/>
          </p:nvPr>
        </p:nvSpPr>
        <p:spPr>
          <a:xfrm>
            <a:off x="546788" y="1482258"/>
            <a:ext cx="2666400" cy="13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54000" lvl="0" indent="-2476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ts val="1500"/>
              <a:buFont typeface="Calibri"/>
              <a:buChar char="-"/>
            </a:pPr>
            <a:r>
              <a:rPr lang="sv" sz="150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Se men utan att värdera bra eller dåligt 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254000" lvl="0" indent="-2476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ED7D31"/>
              </a:buClr>
              <a:buSzPts val="1500"/>
              <a:buFont typeface="Calibri"/>
              <a:buChar char="-"/>
            </a:pPr>
            <a:r>
              <a:rPr lang="sv" sz="150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Hålla sig till fakta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254000" lvl="0" indent="-2476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ED7D31"/>
              </a:buClr>
              <a:buSzPts val="1500"/>
              <a:buFont typeface="Calibri"/>
              <a:buChar char="-"/>
            </a:pPr>
            <a:r>
              <a:rPr lang="sv" sz="150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Se saker för vad de är </a:t>
            </a:r>
            <a:endParaRPr sz="1500">
              <a:solidFill>
                <a:srgbClr val="ED7D3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1200"/>
              </a:spcAft>
              <a:buClr>
                <a:schemeClr val="dk1"/>
              </a:buClr>
              <a:buSzPts val="1500"/>
              <a:buNone/>
            </a:pPr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21"/>
          <p:cNvSpPr txBox="1">
            <a:spLocks noGrp="1"/>
          </p:cNvSpPr>
          <p:nvPr>
            <p:ph type="body" idx="3"/>
          </p:nvPr>
        </p:nvSpPr>
        <p:spPr>
          <a:xfrm>
            <a:off x="3213191" y="939038"/>
            <a:ext cx="2359200" cy="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7030A0"/>
              </a:buClr>
              <a:buSzPts val="1800"/>
              <a:buNone/>
            </a:pPr>
            <a:r>
              <a:rPr lang="sv" b="1">
                <a:solidFill>
                  <a:srgbClr val="7030A0"/>
                </a:solidFill>
              </a:rPr>
              <a:t>En sak i taget</a:t>
            </a:r>
            <a:endParaRPr b="1">
              <a:solidFill>
                <a:srgbClr val="7030A0"/>
              </a:solidFill>
            </a:endParaRPr>
          </a:p>
        </p:txBody>
      </p:sp>
      <p:sp>
        <p:nvSpPr>
          <p:cNvPr id="137" name="Google Shape;137;p21"/>
          <p:cNvSpPr txBox="1">
            <a:spLocks noGrp="1"/>
          </p:cNvSpPr>
          <p:nvPr>
            <p:ph type="body" idx="4"/>
          </p:nvPr>
        </p:nvSpPr>
        <p:spPr>
          <a:xfrm>
            <a:off x="3264900" y="1504052"/>
            <a:ext cx="2359200" cy="11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sv" sz="1500"/>
              <a:t>fullt fokus på en sak</a:t>
            </a:r>
            <a:endParaRPr sz="1500"/>
          </a:p>
          <a:p>
            <a:pPr marL="0" lvl="0" indent="0" algn="l" rtl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sv" sz="1500"/>
              <a:t>byt aktivitet - byt fokus</a:t>
            </a:r>
            <a:endParaRPr sz="1500"/>
          </a:p>
          <a:p>
            <a:pPr marL="0" lvl="0" indent="0" algn="l" rtl="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500"/>
              <a:buNone/>
            </a:pPr>
            <a:r>
              <a:rPr lang="sv" sz="1500"/>
              <a:t>“EN boll i luften”</a:t>
            </a:r>
            <a:endParaRPr sz="1500"/>
          </a:p>
        </p:txBody>
      </p:sp>
      <p:sp>
        <p:nvSpPr>
          <p:cNvPr id="138" name="Google Shape;138;p21"/>
          <p:cNvSpPr txBox="1">
            <a:spLocks noGrp="1"/>
          </p:cNvSpPr>
          <p:nvPr>
            <p:ph type="body" idx="6"/>
          </p:nvPr>
        </p:nvSpPr>
        <p:spPr>
          <a:xfrm>
            <a:off x="5831350" y="1504052"/>
            <a:ext cx="2370900" cy="10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sv" sz="1500"/>
              <a:t>Vad fungerar bäst just nu?</a:t>
            </a:r>
            <a:endParaRPr sz="1500"/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/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sv" sz="1500"/>
              <a:t>Var flexibel</a:t>
            </a:r>
            <a:endParaRPr sz="1500"/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/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/>
          </a:p>
        </p:txBody>
      </p:sp>
      <p:sp>
        <p:nvSpPr>
          <p:cNvPr id="139" name="Google Shape;139;p21"/>
          <p:cNvSpPr txBox="1"/>
          <p:nvPr/>
        </p:nvSpPr>
        <p:spPr>
          <a:xfrm>
            <a:off x="6037350" y="963063"/>
            <a:ext cx="1859400" cy="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 b="1">
                <a:solidFill>
                  <a:schemeClr val="dk2"/>
                </a:solidFill>
              </a:rPr>
              <a:t>Var effektiv</a:t>
            </a:r>
            <a:endParaRPr sz="1800" b="1">
              <a:solidFill>
                <a:schemeClr val="dk2"/>
              </a:solidFill>
            </a:endParaRPr>
          </a:p>
        </p:txBody>
      </p:sp>
      <p:sp>
        <p:nvSpPr>
          <p:cNvPr id="140" name="Google Shape;140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sv"/>
              <a:t>6</a:t>
            </a:fld>
            <a:endParaRPr/>
          </a:p>
        </p:txBody>
      </p:sp>
      <p:pic>
        <p:nvPicPr>
          <p:cNvPr id="141" name="Google Shape;14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350" y="2798950"/>
            <a:ext cx="2135401" cy="213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64875" y="2724152"/>
            <a:ext cx="2159247" cy="2159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s://lh7-rt.googleusercontent.com/slidesz/AGV_vUeKl9vTbiJXZ8v2WZGCl9N1ogWKyBh8gSLjstjRv4MliQ-SwdBzR6Q30qV_P_uiQLMsyd5OpPuD_W-sirOHIotjLBsUKyTklu4MC3PlFEM1cCTmpvXNRfG7k3MwQX-mEwX-r06-HSO3OOR35wpD6X-6LiEjG6qsevjtnDDYyInDRw=s2048?key=r2Srr5n2qyb27o6xA_BIc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8" b="30546"/>
          <a:stretch/>
        </p:blipFill>
        <p:spPr bwMode="auto">
          <a:xfrm>
            <a:off x="6670965" y="2943011"/>
            <a:ext cx="1371600" cy="145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                         Hemuppgift</a:t>
            </a:r>
            <a:endParaRPr/>
          </a:p>
        </p:txBody>
      </p:sp>
      <p:sp>
        <p:nvSpPr>
          <p:cNvPr id="148" name="Google Shape;148;p2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sv" b="1"/>
              <a:t>                        </a:t>
            </a: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b="1"/>
          </a:p>
          <a:p>
            <a:pPr marL="22860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sv" b="1"/>
              <a:t>Göra en sak i taget</a:t>
            </a:r>
            <a:endParaRPr b="1"/>
          </a:p>
        </p:txBody>
      </p:sp>
      <p:sp>
        <p:nvSpPr>
          <p:cNvPr id="149" name="Google Shape;149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sv"/>
              <a:t>7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134</Words>
  <Application>Microsoft Office PowerPoint</Application>
  <PresentationFormat>Bildspel på skärmen (16:9)</PresentationFormat>
  <Paragraphs>79</Paragraphs>
  <Slides>7</Slides>
  <Notes>7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7</vt:i4>
      </vt:variant>
    </vt:vector>
  </HeadingPairs>
  <TitlesOfParts>
    <vt:vector size="10" baseType="lpstr">
      <vt:lpstr>Arial</vt:lpstr>
      <vt:lpstr>Calibri</vt:lpstr>
      <vt:lpstr>Simple Light</vt:lpstr>
      <vt:lpstr>Välkomna</vt:lpstr>
      <vt:lpstr>                            Vad ska vi göra idag?</vt:lpstr>
      <vt:lpstr>PowerPoint-presentation</vt:lpstr>
      <vt:lpstr>Hur - färdigheter</vt:lpstr>
      <vt:lpstr>Hur - färdigheter</vt:lpstr>
      <vt:lpstr>Hur - färdigheter</vt:lpstr>
      <vt:lpstr>                         Hemuppgift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Välkomna</dc:title>
  <dc:creator>Oland Fhsk</dc:creator>
  <cp:lastModifiedBy>Oland Fhsk</cp:lastModifiedBy>
  <cp:revision>2</cp:revision>
  <dcterms:modified xsi:type="dcterms:W3CDTF">2025-05-19T10:45:12Z</dcterms:modified>
</cp:coreProperties>
</file>