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4" roundtripDataSignature="AMtx7mj4o5q8J9RuCqB5eOR/1YJWbQ94w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1DF76B6-76DC-4314-9AB1-BE19847ED4CF}">
  <a:tblStyle styleId="{51DF76B6-76DC-4314-9AB1-BE19847ED4CF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279e3dbb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279e3dbb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2942634a5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1" name="Google Shape;111;g32942634a5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85095de3bd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85095de3bd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85095de3bd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85095de3bd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 med bildtext" type="picTx">
  <p:cSld name="PICTURE_WITH_CAPTION_TEX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" name="Google Shape;14;p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nehåll med bildtext" type="objTx">
  <p:cSld name="OBJECT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 och lodrät text" type="vertTx">
  <p:cSld name="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rät rubrik och text" type="vertTitleAndTx">
  <p:cSld name="VERTICAL_TITLE_AND_VERTICAL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 och innehåll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kolumner">
  <p:cSld name="3 kolumn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9"/>
          <p:cNvSpPr txBox="1"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9"/>
          <p:cNvSpPr txBox="1">
            <a:spLocks noGrp="1"/>
          </p:cNvSpPr>
          <p:nvPr>
            <p:ph type="body" idx="1"/>
          </p:nvPr>
        </p:nvSpPr>
        <p:spPr>
          <a:xfrm>
            <a:off x="1154954" y="2603500"/>
            <a:ext cx="3129168" cy="576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7" name="Google Shape;27;p9"/>
          <p:cNvSpPr txBox="1">
            <a:spLocks noGrp="1"/>
          </p:cNvSpPr>
          <p:nvPr>
            <p:ph type="body" idx="2"/>
          </p:nvPr>
        </p:nvSpPr>
        <p:spPr>
          <a:xfrm>
            <a:off x="1154954" y="3179764"/>
            <a:ext cx="3129168" cy="2847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8" name="Google Shape;28;p9"/>
          <p:cNvSpPr txBox="1">
            <a:spLocks noGrp="1"/>
          </p:cNvSpPr>
          <p:nvPr>
            <p:ph type="body" idx="3"/>
          </p:nvPr>
        </p:nvSpPr>
        <p:spPr>
          <a:xfrm>
            <a:off x="4512721" y="2603500"/>
            <a:ext cx="3145380" cy="576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4"/>
          </p:nvPr>
        </p:nvSpPr>
        <p:spPr>
          <a:xfrm>
            <a:off x="4512721" y="3179764"/>
            <a:ext cx="3145380" cy="2847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body" idx="5"/>
          </p:nvPr>
        </p:nvSpPr>
        <p:spPr>
          <a:xfrm>
            <a:off x="7886700" y="2595032"/>
            <a:ext cx="3161029" cy="58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6"/>
          </p:nvPr>
        </p:nvSpPr>
        <p:spPr>
          <a:xfrm>
            <a:off x="7886700" y="3179764"/>
            <a:ext cx="3161029" cy="2847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cxnSp>
        <p:nvCxnSpPr>
          <p:cNvPr id="32" name="Google Shape;32;p9"/>
          <p:cNvCxnSpPr/>
          <p:nvPr/>
        </p:nvCxnSpPr>
        <p:spPr>
          <a:xfrm>
            <a:off x="4384991" y="2603500"/>
            <a:ext cx="32564" cy="3423554"/>
          </a:xfrm>
          <a:prstGeom prst="straightConnector1">
            <a:avLst/>
          </a:prstGeom>
          <a:noFill/>
          <a:ln w="12700" cap="flat" cmpd="sng">
            <a:solidFill>
              <a:schemeClr val="dk1">
                <a:alpha val="4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" name="Google Shape;33;p9"/>
          <p:cNvCxnSpPr/>
          <p:nvPr/>
        </p:nvCxnSpPr>
        <p:spPr>
          <a:xfrm>
            <a:off x="7775824" y="2603500"/>
            <a:ext cx="0" cy="3423554"/>
          </a:xfrm>
          <a:prstGeom prst="straightConnector1">
            <a:avLst/>
          </a:prstGeom>
          <a:noFill/>
          <a:ln w="12700" cap="flat" cmpd="sng">
            <a:solidFill>
              <a:schemeClr val="dk1">
                <a:alpha val="4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" name="Google Shape;3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vå innehållsdelar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bild" type="title">
  <p:cSld name="TITLE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vsnittsrubrik" type="secHead">
  <p:cSld name="SECTION_HEAD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ämförelse" type="twoTxTwoObj">
  <p:cSld name="TWO_OBJECTS_WITH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ast rubrik" type="titleOnly">
  <p:cSld name="TITLE_ONL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" type="blank">
  <p:cSld name="BLANK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BsGBXjadx-4?feature=shared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279e3dbbaa_0_0"/>
          <p:cNvSpPr txBox="1"/>
          <p:nvPr/>
        </p:nvSpPr>
        <p:spPr>
          <a:xfrm>
            <a:off x="4753875" y="2782500"/>
            <a:ext cx="30000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7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SKILLS</a:t>
            </a:r>
            <a:endParaRPr/>
          </a:p>
        </p:txBody>
      </p:sp>
      <p:sp>
        <p:nvSpPr>
          <p:cNvPr id="98" name="Google Shape;98;g3279e3dbbaa_0_0"/>
          <p:cNvSpPr txBox="1"/>
          <p:nvPr/>
        </p:nvSpPr>
        <p:spPr>
          <a:xfrm>
            <a:off x="4557100" y="4802100"/>
            <a:ext cx="28626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     Tillfälle 3</a:t>
            </a:r>
            <a:endParaRPr sz="2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g3279e3dbbaa_0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sv-SE"/>
              <a:t>1</a:t>
            </a:fld>
            <a:endParaRPr/>
          </a:p>
        </p:txBody>
      </p:sp>
      <p:sp>
        <p:nvSpPr>
          <p:cNvPr id="100" name="Google Shape;100;g3279e3dbbaa_0_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7800"/>
              <a:t>Välkomna</a:t>
            </a:r>
            <a:endParaRPr sz="7800"/>
          </a:p>
        </p:txBody>
      </p:sp>
      <p:sp>
        <p:nvSpPr>
          <p:cNvPr id="101" name="Google Shape;101;g3279e3dbbaa_0_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v-SE" sz="4000"/>
              <a:t>till tillfälle 3</a:t>
            </a:r>
            <a:endParaRPr sz="4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b="1"/>
              <a:t>Vad ska vi göra idag?</a:t>
            </a:r>
            <a:endParaRPr b="1"/>
          </a:p>
        </p:txBody>
      </p:sp>
      <p:sp>
        <p:nvSpPr>
          <p:cNvPr id="107" name="Google Shape;10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lang="sv-SE" b="1"/>
              <a:t>Medveten närvaro övning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lang="sv-SE" b="1"/>
              <a:t> Genomgång av hemuppgift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lang="sv-SE" b="1"/>
              <a:t>Hur - färdigheter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lang="sv-SE" b="1"/>
              <a:t>Övningar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lang="sv-SE" b="1"/>
              <a:t>Ny hemuppgift</a:t>
            </a:r>
            <a:endParaRPr b="1"/>
          </a:p>
        </p:txBody>
      </p:sp>
      <p:sp>
        <p:nvSpPr>
          <p:cNvPr id="108" name="Google Shape;108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sv-SE"/>
              <a:t>2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2942634a58_0_0"/>
          <p:cNvSpPr/>
          <p:nvPr/>
        </p:nvSpPr>
        <p:spPr>
          <a:xfrm>
            <a:off x="1154880" y="973800"/>
            <a:ext cx="8825100" cy="7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14" name="Google Shape;114;g32942634a58_0_0"/>
          <p:cNvGraphicFramePr/>
          <p:nvPr/>
        </p:nvGraphicFramePr>
        <p:xfrm>
          <a:off x="246225" y="713233"/>
          <a:ext cx="11740550" cy="6144775"/>
        </p:xfrm>
        <a:graphic>
          <a:graphicData uri="http://schemas.openxmlformats.org/drawingml/2006/table">
            <a:tbl>
              <a:tblPr>
                <a:noFill/>
                <a:tableStyleId>{51DF76B6-76DC-4314-9AB1-BE19847ED4CF}</a:tableStyleId>
              </a:tblPr>
              <a:tblGrid>
                <a:gridCol w="2961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3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47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447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1600" b="1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OBSERVERA</a:t>
                      </a:r>
                      <a:endParaRPr sz="16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sv-SE" sz="1100" b="0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>
                        <a:solidFill>
                          <a:srgbClr val="00B05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457200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1600" b="0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6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sv-SE" sz="1100" b="0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1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sv-SE" sz="11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100" b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0125" marR="60125" marT="45725" marB="45725">
                    <a:lnL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1600" b="1" u="none" strike="noStrike" cap="non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BESKRIVA</a:t>
                      </a:r>
                      <a:endParaRPr sz="16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1600" b="0" u="none" strike="noStrike" cap="none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6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/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/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/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/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/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/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/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/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/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/>
                    </a:p>
                  </a:txBody>
                  <a:tcPr marL="60125" marR="60125" marT="45725" marB="45725">
                    <a:lnL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1600" b="1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DELTA</a:t>
                      </a:r>
                      <a:endParaRPr sz="16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sv-SE" sz="1600" b="1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6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7399" marR="0" lvl="0" indent="-346679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125" marR="60125" marT="45725" marB="45725">
                    <a:lnL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5" name="Google Shape;115;g32942634a58_0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sv-SE"/>
              <a:t>3</a:t>
            </a:fld>
            <a:endParaRPr/>
          </a:p>
        </p:txBody>
      </p:sp>
      <p:pic>
        <p:nvPicPr>
          <p:cNvPr id="116" name="Google Shape;116;g32942634a58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177" y="1147775"/>
            <a:ext cx="1950049" cy="1950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g32942634a58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650" y="4114825"/>
            <a:ext cx="2367301" cy="2367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g32942634a58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28700" y="1125525"/>
            <a:ext cx="1994550" cy="199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g32942634a58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56950" y="4071900"/>
            <a:ext cx="2367301" cy="2367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g32942634a58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83725" y="2166325"/>
            <a:ext cx="3559276" cy="3559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"/>
          <p:cNvSpPr txBox="1">
            <a:spLocks noGrp="1"/>
          </p:cNvSpPr>
          <p:nvPr>
            <p:ph type="title"/>
          </p:nvPr>
        </p:nvSpPr>
        <p:spPr>
          <a:xfrm>
            <a:off x="1154950" y="339271"/>
            <a:ext cx="88257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sv-SE" b="1"/>
              <a:t>Hur - färdigheter</a:t>
            </a:r>
            <a:endParaRPr b="1"/>
          </a:p>
        </p:txBody>
      </p:sp>
      <p:sp>
        <p:nvSpPr>
          <p:cNvPr id="126" name="Google Shape;126;p3"/>
          <p:cNvSpPr txBox="1">
            <a:spLocks noGrp="1"/>
          </p:cNvSpPr>
          <p:nvPr>
            <p:ph type="body" idx="1"/>
          </p:nvPr>
        </p:nvSpPr>
        <p:spPr>
          <a:xfrm>
            <a:off x="942004" y="1284100"/>
            <a:ext cx="31293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</a:pPr>
            <a:r>
              <a:rPr lang="sv-SE"/>
              <a:t>Icke värderande</a:t>
            </a:r>
            <a:endParaRPr/>
          </a:p>
        </p:txBody>
      </p:sp>
      <p:sp>
        <p:nvSpPr>
          <p:cNvPr id="127" name="Google Shape;127;p3"/>
          <p:cNvSpPr txBox="1">
            <a:spLocks noGrp="1"/>
          </p:cNvSpPr>
          <p:nvPr>
            <p:ph type="body" idx="2"/>
          </p:nvPr>
        </p:nvSpPr>
        <p:spPr>
          <a:xfrm>
            <a:off x="729050" y="1976345"/>
            <a:ext cx="3555000" cy="17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ts val="2000"/>
              <a:buFont typeface="Calibri"/>
              <a:buChar char="-"/>
            </a:pPr>
            <a:r>
              <a:rPr lang="sv-SE" sz="200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Se men utan att värdera bra eller dåligt 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>
                <a:srgbClr val="ED7D31"/>
              </a:buClr>
              <a:buSzPts val="2000"/>
              <a:buFont typeface="Calibri"/>
              <a:buChar char="-"/>
            </a:pPr>
            <a:r>
              <a:rPr lang="sv-SE" sz="200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Hålla sig till fakta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>
                <a:srgbClr val="ED7D31"/>
              </a:buClr>
              <a:buSzPts val="2000"/>
              <a:buFont typeface="Calibri"/>
              <a:buChar char="-"/>
            </a:pPr>
            <a:r>
              <a:rPr lang="sv-SE" sz="200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Se saker för vad de är </a:t>
            </a:r>
            <a:endParaRPr sz="2000">
              <a:solidFill>
                <a:srgbClr val="ED7D3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3"/>
          <p:cNvSpPr txBox="1">
            <a:spLocks noGrp="1"/>
          </p:cNvSpPr>
          <p:nvPr>
            <p:ph type="body" idx="3"/>
          </p:nvPr>
        </p:nvSpPr>
        <p:spPr>
          <a:xfrm>
            <a:off x="4284121" y="1458100"/>
            <a:ext cx="31455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None/>
            </a:pPr>
            <a:endParaRPr>
              <a:solidFill>
                <a:srgbClr val="7030A0"/>
              </a:solidFill>
            </a:endParaRPr>
          </a:p>
        </p:txBody>
      </p:sp>
      <p:sp>
        <p:nvSpPr>
          <p:cNvPr id="129" name="Google Shape;129;p3"/>
          <p:cNvSpPr txBox="1">
            <a:spLocks noGrp="1"/>
          </p:cNvSpPr>
          <p:nvPr>
            <p:ph type="body" idx="4"/>
          </p:nvPr>
        </p:nvSpPr>
        <p:spPr>
          <a:xfrm>
            <a:off x="4353246" y="2164839"/>
            <a:ext cx="3145500" cy="28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</p:txBody>
      </p:sp>
      <p:sp>
        <p:nvSpPr>
          <p:cNvPr id="130" name="Google Shape;130;p3"/>
          <p:cNvSpPr txBox="1">
            <a:spLocks noGrp="1"/>
          </p:cNvSpPr>
          <p:nvPr>
            <p:ph type="body" idx="6"/>
          </p:nvPr>
        </p:nvSpPr>
        <p:spPr>
          <a:xfrm>
            <a:off x="7814200" y="2164838"/>
            <a:ext cx="3161100" cy="32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</p:txBody>
      </p:sp>
      <p:sp>
        <p:nvSpPr>
          <p:cNvPr id="131" name="Google Shape;131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sv-SE"/>
              <a:t>4</a:t>
            </a:fld>
            <a:endParaRPr/>
          </a:p>
        </p:txBody>
      </p:sp>
      <p:pic>
        <p:nvPicPr>
          <p:cNvPr id="132" name="Google Shape;132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450" y="3731945"/>
            <a:ext cx="2821256" cy="2821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b="1"/>
              <a:t>Filmklipp</a:t>
            </a:r>
            <a:endParaRPr b="1"/>
          </a:p>
        </p:txBody>
      </p:sp>
      <p:sp>
        <p:nvSpPr>
          <p:cNvPr id="138" name="Google Shape;138;p4"/>
          <p:cNvSpPr txBox="1">
            <a:spLocks noGrp="1"/>
          </p:cNvSpPr>
          <p:nvPr>
            <p:ph type="body" idx="1"/>
          </p:nvPr>
        </p:nvSpPr>
        <p:spPr>
          <a:xfrm>
            <a:off x="838200" y="19018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sv-SE"/>
              <a:t>       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sv-SE"/>
              <a:t>                      </a:t>
            </a:r>
            <a:r>
              <a:rPr lang="sv-SE" u="sng">
                <a:solidFill>
                  <a:schemeClr val="hlink"/>
                </a:solidFill>
                <a:hlinkClick r:id="rId3"/>
              </a:rPr>
              <a:t>https://youtu.be/BsGBXjadx-4?feature=shared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39" name="Google Shape;139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sv-SE"/>
              <a:t>5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/>
              <a:t>Två typer av dömanden</a:t>
            </a:r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sv-SE" sz="2800" b="1" u="sng"/>
              <a:t>Jämför, använder fakta</a:t>
            </a:r>
            <a:endParaRPr sz="28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sv-SE" b="1"/>
              <a:t>lärares bedömning</a:t>
            </a:r>
            <a:endParaRPr b="1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sv-SE" b="1"/>
              <a:t>rättegång</a:t>
            </a:r>
            <a:endParaRPr b="1"/>
          </a:p>
        </p:txBody>
      </p:sp>
      <p:sp>
        <p:nvSpPr>
          <p:cNvPr id="147" name="Google Shape;147;p5"/>
          <p:cNvSpPr txBox="1">
            <a:spLocks noGrp="1"/>
          </p:cNvSpPr>
          <p:nvPr>
            <p:ph type="body" idx="3"/>
          </p:nvPr>
        </p:nvSpPr>
        <p:spPr>
          <a:xfrm>
            <a:off x="6172200" y="1681169"/>
            <a:ext cx="5183100" cy="43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sv-SE" sz="2800" u="sng"/>
              <a:t>Delar upp i bra/dåligt - åsikter</a:t>
            </a:r>
            <a:endParaRPr u="sng"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v-SE"/>
              <a:t>Det är så typiskt mig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v-SE"/>
              <a:t>Det där tycker jag är dåligt</a:t>
            </a:r>
            <a:endParaRPr/>
          </a:p>
        </p:txBody>
      </p:sp>
      <p:sp>
        <p:nvSpPr>
          <p:cNvPr id="149" name="Google Shape;149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sv-SE"/>
              <a:t>6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85095de3bd_0_12"/>
          <p:cNvSpPr txBox="1">
            <a:spLocks noGrp="1"/>
          </p:cNvSpPr>
          <p:nvPr>
            <p:ph type="title"/>
          </p:nvPr>
        </p:nvSpPr>
        <p:spPr>
          <a:xfrm>
            <a:off x="839800" y="108425"/>
            <a:ext cx="10515600" cy="231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g185095de3bd_0_12"/>
          <p:cNvSpPr txBox="1">
            <a:spLocks noGrp="1"/>
          </p:cNvSpPr>
          <p:nvPr>
            <p:ph type="body" idx="1"/>
          </p:nvPr>
        </p:nvSpPr>
        <p:spPr>
          <a:xfrm>
            <a:off x="839800" y="340346"/>
            <a:ext cx="5157900" cy="487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 fontScale="92500" lnSpcReduction="1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v-SE"/>
              <a:t>Dömande</a:t>
            </a:r>
            <a:endParaRPr/>
          </a:p>
        </p:txBody>
      </p:sp>
      <p:sp>
        <p:nvSpPr>
          <p:cNvPr id="156" name="Google Shape;156;g185095de3bd_0_12"/>
          <p:cNvSpPr txBox="1">
            <a:spLocks noGrp="1"/>
          </p:cNvSpPr>
          <p:nvPr>
            <p:ph type="body" idx="2"/>
          </p:nvPr>
        </p:nvSpPr>
        <p:spPr>
          <a:xfrm>
            <a:off x="269550" y="911075"/>
            <a:ext cx="5728200" cy="5864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1800"/>
              <a:buAutoNum type="arabicParenR"/>
            </a:pPr>
            <a:r>
              <a:rPr lang="sv-SE">
                <a:solidFill>
                  <a:srgbClr val="FF0000"/>
                </a:solidFill>
              </a:rPr>
              <a:t>Jag är värdelös eftersom jag misslyckades på matteprovet</a:t>
            </a:r>
            <a:endParaRPr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AutoNum type="arabicParenR"/>
            </a:pPr>
            <a:r>
              <a:rPr lang="sv-SE"/>
              <a:t>Vad svag jag är, det är så typiskt mig att alltid gråta. 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AutoNum type="arabicParenR"/>
            </a:pPr>
            <a:r>
              <a:rPr lang="sv-SE"/>
              <a:t>Tänk att du gör allting fel, det går inte att lita på dig. 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1800"/>
              <a:buAutoNum type="arabicParenR"/>
            </a:pPr>
            <a:r>
              <a:rPr lang="sv-SE">
                <a:solidFill>
                  <a:srgbClr val="FF0000"/>
                </a:solidFill>
              </a:rPr>
              <a:t>Ingen vill vara med mig. Jag är så tråkig. </a:t>
            </a:r>
            <a:endParaRPr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1800"/>
              <a:buAutoNum type="arabicParenR"/>
            </a:pPr>
            <a:r>
              <a:rPr lang="sv-SE">
                <a:solidFill>
                  <a:srgbClr val="FF0000"/>
                </a:solidFill>
              </a:rPr>
              <a:t>Min mamma var en b…tch i morse och jag vill aldrig mer se henne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57" name="Google Shape;157;g185095de3bd_0_12"/>
          <p:cNvSpPr txBox="1">
            <a:spLocks noGrp="1"/>
          </p:cNvSpPr>
          <p:nvPr>
            <p:ph type="body" idx="3"/>
          </p:nvPr>
        </p:nvSpPr>
        <p:spPr>
          <a:xfrm>
            <a:off x="6172200" y="340370"/>
            <a:ext cx="5183100" cy="40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 fontScale="70000" lnSpcReduction="2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v-SE"/>
              <a:t>Beskrivande</a:t>
            </a:r>
            <a:endParaRPr/>
          </a:p>
        </p:txBody>
      </p:sp>
      <p:sp>
        <p:nvSpPr>
          <p:cNvPr id="158" name="Google Shape;158;g185095de3bd_0_12"/>
          <p:cNvSpPr txBox="1">
            <a:spLocks noGrp="1"/>
          </p:cNvSpPr>
          <p:nvPr>
            <p:ph type="body" idx="4"/>
          </p:nvPr>
        </p:nvSpPr>
        <p:spPr>
          <a:xfrm>
            <a:off x="6172200" y="745375"/>
            <a:ext cx="5183100" cy="5941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g185095de3bd_0_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sv-SE"/>
              <a:t>7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85095de3bd_0_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/>
              <a:t>                         Hemuppgift</a:t>
            </a:r>
            <a:endParaRPr/>
          </a:p>
        </p:txBody>
      </p:sp>
      <p:sp>
        <p:nvSpPr>
          <p:cNvPr id="165" name="Google Shape;165;g185095de3bd_0_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v-SE" b="1"/>
              <a:t>                      </a:t>
            </a:r>
            <a:endParaRPr b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b="1"/>
          </a:p>
          <a:p>
            <a:pPr marL="914400" lvl="0" indent="45720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v-SE" b="1"/>
              <a:t>Uppmärksamma era dömanden</a:t>
            </a:r>
            <a:endParaRPr b="1"/>
          </a:p>
          <a:p>
            <a:pPr marL="914400" lvl="0" indent="45720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v-SE" b="1"/>
              <a:t>                     </a:t>
            </a:r>
            <a:endParaRPr b="1"/>
          </a:p>
        </p:txBody>
      </p:sp>
      <p:sp>
        <p:nvSpPr>
          <p:cNvPr id="166" name="Google Shape;166;g185095de3bd_0_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sv-SE"/>
              <a:t>8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</Words>
  <Application>Microsoft Office PowerPoint</Application>
  <PresentationFormat>Bredbild</PresentationFormat>
  <Paragraphs>83</Paragraphs>
  <Slides>8</Slides>
  <Notes>8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Office-tema</vt:lpstr>
      <vt:lpstr>Välkomna</vt:lpstr>
      <vt:lpstr>Vad ska vi göra idag?</vt:lpstr>
      <vt:lpstr>PowerPoint-presentation</vt:lpstr>
      <vt:lpstr>Hur - färdigheter</vt:lpstr>
      <vt:lpstr>Filmklipp</vt:lpstr>
      <vt:lpstr>Två typer av dömanden</vt:lpstr>
      <vt:lpstr>PowerPoint-presentation</vt:lpstr>
      <vt:lpstr>                         Hemuppgift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Välkomna</dc:title>
  <dc:creator>Caroline Järkestig Vasquez</dc:creator>
  <cp:lastModifiedBy>Oland Fhsk</cp:lastModifiedBy>
  <cp:revision>2</cp:revision>
  <dcterms:created xsi:type="dcterms:W3CDTF">2022-09-06T08:42:23Z</dcterms:created>
  <dcterms:modified xsi:type="dcterms:W3CDTF">2025-05-19T10:40:49Z</dcterms:modified>
</cp:coreProperties>
</file>