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DiyPwKfagNzpWfBRyN+HdSn89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17AA4D-3D28-4D1D-A169-F7AF52B76B8E}">
  <a:tblStyle styleId="{BC17AA4D-3D28-4D1D-A169-F7AF52B76B8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279df559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279df559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7b365c65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g27b365c65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b365c655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g27b365c655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7b365c655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g27b365c655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77b3347010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g277b3347010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ed bildtext" type="picTx">
  <p:cSld name="PICTURE_WITH_CAPTION_TEX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lodrät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ät rubrik och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ämförelse" type="twoTxTwoObj">
  <p:cSld name="TWO_OBJECTS_WITH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vsnittsrubrik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vå innehållsdelar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ast rubrik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ehåll med bildtext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279df559ab_0_0"/>
          <p:cNvSpPr txBox="1"/>
          <p:nvPr/>
        </p:nvSpPr>
        <p:spPr>
          <a:xfrm>
            <a:off x="4753875" y="278250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SKILLS</a:t>
            </a:r>
            <a:endParaRPr/>
          </a:p>
        </p:txBody>
      </p:sp>
      <p:sp>
        <p:nvSpPr>
          <p:cNvPr id="85" name="Google Shape;85;g3279df559ab_0_0"/>
          <p:cNvSpPr txBox="1"/>
          <p:nvPr/>
        </p:nvSpPr>
        <p:spPr>
          <a:xfrm>
            <a:off x="4557100" y="4802100"/>
            <a:ext cx="28626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Tillfälle 2</a:t>
            </a: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3279df559ab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1</a:t>
            </a:fld>
            <a:endParaRPr/>
          </a:p>
        </p:txBody>
      </p:sp>
      <p:sp>
        <p:nvSpPr>
          <p:cNvPr id="87" name="Google Shape;87;g3279df559ab_0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200"/>
              <a:t>Välkomna </a:t>
            </a:r>
            <a:endParaRPr sz="8200"/>
          </a:p>
        </p:txBody>
      </p:sp>
      <p:sp>
        <p:nvSpPr>
          <p:cNvPr id="88" name="Google Shape;88;g3279df559ab_0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6000"/>
              <a:t>till tillfälle 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b365c6559_0_0"/>
          <p:cNvSpPr/>
          <p:nvPr/>
        </p:nvSpPr>
        <p:spPr>
          <a:xfrm>
            <a:off x="1154880" y="973800"/>
            <a:ext cx="88251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7" name="Google Shape;177;g27b365c6559_0_0"/>
          <p:cNvGraphicFramePr/>
          <p:nvPr/>
        </p:nvGraphicFramePr>
        <p:xfrm>
          <a:off x="1287000" y="713233"/>
          <a:ext cx="9624950" cy="5084075"/>
        </p:xfrm>
        <a:graphic>
          <a:graphicData uri="http://schemas.openxmlformats.org/drawingml/2006/table">
            <a:tbl>
              <a:tblPr>
                <a:noFill/>
                <a:tableStyleId>{BC17AA4D-3D28-4D1D-A169-F7AF52B76B8E}</a:tableStyleId>
              </a:tblPr>
              <a:tblGrid>
                <a:gridCol w="242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4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OBSERVERA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smak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hörsel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lukt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känsel</a:t>
                      </a:r>
                      <a:endParaRPr sz="21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syn</a:t>
                      </a:r>
                      <a:endParaRPr sz="21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Jag bestämmer över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vad jag</a:t>
                      </a:r>
                      <a:r>
                        <a:rPr lang="sv-SE" sz="210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ska ha fokus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på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BESKRIVA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Sätta namn på det jag</a:t>
                      </a:r>
                      <a:endParaRPr sz="210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observerar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Använd fakta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Först observera och sen</a:t>
                      </a:r>
                      <a:endParaRPr sz="210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beskriva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DELTA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Fullt fokus på </a:t>
                      </a:r>
                      <a:r>
                        <a:rPr lang="sv-SE" sz="2100" b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 jag gör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2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Fokus på aktiviteten - inte på mig själv</a:t>
                      </a:r>
                      <a:endParaRPr sz="2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2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2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Som ett barn som leker</a:t>
                      </a:r>
                      <a:endParaRPr sz="210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8" name="Google Shape;178;g27b365c6559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7b365c6559_0_10"/>
          <p:cNvSpPr/>
          <p:nvPr/>
        </p:nvSpPr>
        <p:spPr>
          <a:xfrm>
            <a:off x="1154880" y="973800"/>
            <a:ext cx="88251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4" name="Google Shape;184;g27b365c6559_0_10"/>
          <p:cNvGraphicFramePr/>
          <p:nvPr/>
        </p:nvGraphicFramePr>
        <p:xfrm>
          <a:off x="246225" y="713233"/>
          <a:ext cx="11740550" cy="6144775"/>
        </p:xfrm>
        <a:graphic>
          <a:graphicData uri="http://schemas.openxmlformats.org/drawingml/2006/table">
            <a:tbl>
              <a:tblPr>
                <a:noFill/>
                <a:tableStyleId>{BC17AA4D-3D28-4D1D-A169-F7AF52B76B8E}</a:tableStyleId>
              </a:tblPr>
              <a:tblGrid>
                <a:gridCol w="296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4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OBSERVERA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BESKRIVA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DELTA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5" name="Google Shape;185;g27b365c6559_0_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11</a:t>
            </a:fld>
            <a:endParaRPr/>
          </a:p>
        </p:txBody>
      </p:sp>
      <p:pic>
        <p:nvPicPr>
          <p:cNvPr id="186" name="Google Shape;186;g27b365c6559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177" y="1147775"/>
            <a:ext cx="1950049" cy="195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7b365c6559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650" y="4114825"/>
            <a:ext cx="2367301" cy="236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7b365c6559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8700" y="1125525"/>
            <a:ext cx="1994550" cy="1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7b365c6559_0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6950" y="4071900"/>
            <a:ext cx="2367301" cy="236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7b365c6559_0_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3725" y="2166325"/>
            <a:ext cx="3559276" cy="355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b="1"/>
              <a:t>Medveten Närvaro</a:t>
            </a:r>
            <a:endParaRPr b="1"/>
          </a:p>
        </p:txBody>
      </p:sp>
      <p:pic>
        <p:nvPicPr>
          <p:cNvPr id="94" name="Google Shape;94;p3" descr="Mind full eller mindful | moralkakor och omtank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83877" y="1933343"/>
            <a:ext cx="6424246" cy="413590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xfrm>
            <a:off x="838200" y="109729"/>
            <a:ext cx="10515600" cy="122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b="1"/>
              <a:t>Vad ska vi göra idag?</a:t>
            </a:r>
            <a:endParaRPr b="1"/>
          </a:p>
        </p:txBody>
      </p:sp>
      <p:sp>
        <p:nvSpPr>
          <p:cNvPr id="101" name="Google Shape;101;p2"/>
          <p:cNvSpPr txBox="1">
            <a:spLocks noGrp="1"/>
          </p:cNvSpPr>
          <p:nvPr>
            <p:ph type="body" idx="1"/>
          </p:nvPr>
        </p:nvSpPr>
        <p:spPr>
          <a:xfrm>
            <a:off x="838200" y="1435608"/>
            <a:ext cx="10515600" cy="524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sv-SE" b="1"/>
              <a:t>Medveten närvaro övning</a:t>
            </a:r>
            <a:endParaRPr b="1"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sv-SE" b="1"/>
              <a:t>Medveten närvaro - </a:t>
            </a:r>
            <a:r>
              <a:rPr lang="sv-SE" b="1" u="sng"/>
              <a:t>VAD</a:t>
            </a:r>
            <a:r>
              <a:rPr lang="sv-SE" b="1"/>
              <a:t> vi gör 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sv-SE" b="1"/>
              <a:t>Övningar</a:t>
            </a:r>
            <a:endParaRPr b="1" u="sng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sv-SE" b="1" i="1"/>
              <a:t>Hemuppgift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u="sng"/>
          </a:p>
        </p:txBody>
      </p:sp>
      <p:sp>
        <p:nvSpPr>
          <p:cNvPr id="102" name="Google Shape;102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sv-SE" sz="5400" b="1"/>
              <a:t>DÅ – NU - SEN</a:t>
            </a:r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154951" y="1399032"/>
            <a:ext cx="9845281" cy="532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>
            <a:off x="1556162" y="4801258"/>
            <a:ext cx="1819921" cy="108307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ACD433"/>
          </a:solidFill>
          <a:ln w="19025" cap="rnd" cmpd="sng">
            <a:solidFill>
              <a:srgbClr val="7D9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sv-SE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DÅ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/>
          <p:nvPr/>
        </p:nvSpPr>
        <p:spPr>
          <a:xfrm>
            <a:off x="5060271" y="3888421"/>
            <a:ext cx="45720" cy="4572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ACD433"/>
          </a:solidFill>
          <a:ln w="19025" cap="rnd" cmpd="sng">
            <a:solidFill>
              <a:srgbClr val="7D9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5105991" y="4801259"/>
            <a:ext cx="990010" cy="665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5AA0F5"/>
          </a:solidFill>
          <a:ln w="19025" cap="rnd" cmpd="sng">
            <a:solidFill>
              <a:srgbClr val="4074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sv-SE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7660348" y="4801258"/>
            <a:ext cx="1775536" cy="108307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65D6A0"/>
          </a:solidFill>
          <a:ln w="19025" cap="rnd" cmpd="sng">
            <a:solidFill>
              <a:srgbClr val="489D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sv-SE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4683401" y="2965143"/>
            <a:ext cx="1704514" cy="1093146"/>
          </a:xfrm>
          <a:prstGeom prst="rect">
            <a:avLst/>
          </a:prstGeom>
          <a:solidFill>
            <a:srgbClr val="FFFFFF"/>
          </a:solidFill>
          <a:ln w="19025" cap="rnd" cmpd="sng">
            <a:solidFill>
              <a:srgbClr val="75CE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sv-SE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sv-SE" sz="1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Liten uppmärksamhet på det som sker just 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4"/>
          <p:cNvCxnSpPr/>
          <p:nvPr/>
        </p:nvCxnSpPr>
        <p:spPr>
          <a:xfrm rot="10800000">
            <a:off x="5566585" y="4100915"/>
            <a:ext cx="0" cy="497150"/>
          </a:xfrm>
          <a:prstGeom prst="straightConnector1">
            <a:avLst/>
          </a:prstGeom>
          <a:noFill/>
          <a:ln w="9525" cap="rnd" cmpd="sng">
            <a:solidFill>
              <a:srgbClr val="75CEEC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15" name="Google Shape;115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sv-SE" sz="5400" b="1"/>
              <a:t>DÅ – NU - SEN</a:t>
            </a: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5" name="Google Shape;125;p5"/>
          <p:cNvSpPr/>
          <p:nvPr/>
        </p:nvSpPr>
        <p:spPr>
          <a:xfrm>
            <a:off x="536804" y="5052396"/>
            <a:ext cx="1420883" cy="9043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ACD433"/>
          </a:solidFill>
          <a:ln w="19025" cap="rnd" cmpd="sng">
            <a:solidFill>
              <a:srgbClr val="7D9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sv-SE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DÅ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2262363" y="5230553"/>
            <a:ext cx="836537" cy="48755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5AA0F5"/>
          </a:solidFill>
          <a:ln w="19025" cap="rnd" cmpd="sng">
            <a:solidFill>
              <a:srgbClr val="4074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sv-SE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3403565" y="5052396"/>
            <a:ext cx="1610974" cy="9043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solidFill>
            <a:srgbClr val="65D6A0"/>
          </a:solidFill>
          <a:ln w="19025" cap="rnd" cmpd="sng">
            <a:solidFill>
              <a:srgbClr val="489D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sv-SE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2002199" y="3462100"/>
            <a:ext cx="1704514" cy="1093146"/>
          </a:xfrm>
          <a:prstGeom prst="rect">
            <a:avLst/>
          </a:prstGeom>
          <a:solidFill>
            <a:srgbClr val="FFFFFF"/>
          </a:solidFill>
          <a:ln w="19025" cap="rnd" cmpd="sng">
            <a:solidFill>
              <a:srgbClr val="75CE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r>
              <a:rPr lang="sv-SE" sz="1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sv-SE" sz="1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Liten uppmärksamhet på det som sker just 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" name="Google Shape;129;p5"/>
          <p:cNvCxnSpPr/>
          <p:nvPr/>
        </p:nvCxnSpPr>
        <p:spPr>
          <a:xfrm rot="10800000">
            <a:off x="2680631" y="4599781"/>
            <a:ext cx="0" cy="497150"/>
          </a:xfrm>
          <a:prstGeom prst="straightConnector1">
            <a:avLst/>
          </a:prstGeom>
          <a:noFill/>
          <a:ln w="9525" cap="rnd" cmpd="sng">
            <a:solidFill>
              <a:srgbClr val="75CEEC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30" name="Google Shape;130;p5"/>
          <p:cNvSpPr/>
          <p:nvPr/>
        </p:nvSpPr>
        <p:spPr>
          <a:xfrm>
            <a:off x="7791153" y="4923277"/>
            <a:ext cx="2097156" cy="1292087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sv-SE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6460417" y="5449754"/>
            <a:ext cx="844826" cy="536713"/>
          </a:xfrm>
          <a:prstGeom prst="ellipse">
            <a:avLst/>
          </a:prstGeom>
          <a:solidFill>
            <a:srgbClr val="92D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Då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147399" y="5452768"/>
            <a:ext cx="983974" cy="536713"/>
          </a:xfrm>
          <a:prstGeom prst="ellipse">
            <a:avLst/>
          </a:prstGeom>
          <a:solidFill>
            <a:srgbClr val="05C39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618589" y="3329790"/>
            <a:ext cx="2236304" cy="100385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uppmärksamhet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592624" y="4413341"/>
            <a:ext cx="407504" cy="37768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 rot="-631844">
            <a:off x="6928128" y="4749761"/>
            <a:ext cx="975452" cy="585599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 rot="1187957" flipH="1">
            <a:off x="9677169" y="4845475"/>
            <a:ext cx="909023" cy="474129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/>
          <p:nvPr/>
        </p:nvSpPr>
        <p:spPr>
          <a:xfrm>
            <a:off x="1154880" y="973800"/>
            <a:ext cx="8825040" cy="70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3" name="Google Shape;143;p6"/>
          <p:cNvGraphicFramePr/>
          <p:nvPr/>
        </p:nvGraphicFramePr>
        <p:xfrm>
          <a:off x="1287000" y="713233"/>
          <a:ext cx="9624950" cy="5084075"/>
        </p:xfrm>
        <a:graphic>
          <a:graphicData uri="http://schemas.openxmlformats.org/drawingml/2006/table">
            <a:tbl>
              <a:tblPr>
                <a:noFill/>
                <a:tableStyleId>{BC17AA4D-3D28-4D1D-A169-F7AF52B76B8E}</a:tableStyleId>
              </a:tblPr>
              <a:tblGrid>
                <a:gridCol w="242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4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OBSERVERA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smak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hörsel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lukt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känsel</a:t>
                      </a:r>
                      <a:endParaRPr sz="21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syn</a:t>
                      </a:r>
                      <a:endParaRPr sz="21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400" marR="0" lvl="0" indent="-34668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Jag bestämmer över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vad jag</a:t>
                      </a:r>
                      <a:r>
                        <a:rPr lang="sv-SE" sz="210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ska ha fokus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på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8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400" marR="0" lvl="0" indent="-34668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400" marR="0" lvl="0" indent="-34668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>
                          <a:solidFill>
                            <a:srgbClr val="0000FF"/>
                          </a:solidFill>
                        </a:rPr>
                        <a:t>Beskriva</a:t>
                      </a:r>
                      <a:endParaRPr sz="2100" b="0" u="none" strike="noStrike" cap="none">
                        <a:solidFill>
                          <a:srgbClr val="0000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>
                          <a:solidFill>
                            <a:srgbClr val="FF0000"/>
                          </a:solidFill>
                        </a:rPr>
                        <a:t>Delta</a:t>
                      </a:r>
                      <a:endParaRPr sz="2100" b="0" u="none" strike="noStrike" cap="non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4" name="Google Shape;1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 rot="8169397">
            <a:off x="2825750" y="187325"/>
            <a:ext cx="2216150" cy="2240280"/>
          </a:xfrm>
          <a:prstGeom prst="pie">
            <a:avLst>
              <a:gd name="adj1" fmla="val 20868137"/>
              <a:gd name="adj2" fmla="val 16872446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768350" y="3778250"/>
            <a:ext cx="2305050" cy="2139950"/>
          </a:xfrm>
          <a:prstGeom prst="pie">
            <a:avLst>
              <a:gd name="adj1" fmla="val 21552257"/>
              <a:gd name="adj2" fmla="val 17945349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/>
          <p:nvPr/>
        </p:nvSpPr>
        <p:spPr>
          <a:xfrm rot="-5400000">
            <a:off x="4940300" y="3797300"/>
            <a:ext cx="2073275" cy="2060575"/>
          </a:xfrm>
          <a:prstGeom prst="pie">
            <a:avLst>
              <a:gd name="adj1" fmla="val 19944595"/>
              <a:gd name="adj2" fmla="val 1620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b365c6559_0_5"/>
          <p:cNvSpPr/>
          <p:nvPr/>
        </p:nvSpPr>
        <p:spPr>
          <a:xfrm>
            <a:off x="1154880" y="973800"/>
            <a:ext cx="88251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9" name="Google Shape;159;g27b365c6559_0_5"/>
          <p:cNvGraphicFramePr/>
          <p:nvPr/>
        </p:nvGraphicFramePr>
        <p:xfrm>
          <a:off x="1287000" y="713233"/>
          <a:ext cx="9624950" cy="5084075"/>
        </p:xfrm>
        <a:graphic>
          <a:graphicData uri="http://schemas.openxmlformats.org/drawingml/2006/table">
            <a:tbl>
              <a:tblPr>
                <a:noFill/>
                <a:tableStyleId>{BC17AA4D-3D28-4D1D-A169-F7AF52B76B8E}</a:tableStyleId>
              </a:tblPr>
              <a:tblGrid>
                <a:gridCol w="242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4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OBSERVERA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smak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hörsel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lukt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känsel</a:t>
                      </a:r>
                      <a:endParaRPr sz="21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syn</a:t>
                      </a:r>
                      <a:endParaRPr sz="21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Jag bestämmer över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vad jag</a:t>
                      </a:r>
                      <a:r>
                        <a:rPr lang="sv-SE" sz="210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ska ha fokus</a:t>
                      </a:r>
                      <a:endParaRPr sz="2100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på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BESKRIVA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Sätta namn på det jag</a:t>
                      </a:r>
                      <a:endParaRPr sz="210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observerar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Sätta ord på upplevelsen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Använd fakta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Först observera och sen</a:t>
                      </a:r>
                      <a:endParaRPr sz="210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210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beskriva</a:t>
                      </a: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2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0" name="Google Shape;160;g27b365c6559_0_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77b3347010_1_3"/>
          <p:cNvSpPr/>
          <p:nvPr/>
        </p:nvSpPr>
        <p:spPr>
          <a:xfrm>
            <a:off x="1154880" y="973800"/>
            <a:ext cx="88251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6" name="Google Shape;166;g277b3347010_1_3"/>
          <p:cNvGraphicFramePr/>
          <p:nvPr/>
        </p:nvGraphicFramePr>
        <p:xfrm>
          <a:off x="246225" y="713233"/>
          <a:ext cx="11740550" cy="6144775"/>
        </p:xfrm>
        <a:graphic>
          <a:graphicData uri="http://schemas.openxmlformats.org/drawingml/2006/table">
            <a:tbl>
              <a:tblPr>
                <a:noFill/>
                <a:tableStyleId>{BC17AA4D-3D28-4D1D-A169-F7AF52B76B8E}</a:tableStyleId>
              </a:tblPr>
              <a:tblGrid>
                <a:gridCol w="296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4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OBSERVERA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BESKRIVA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7" name="Google Shape;167;g277b3347010_1_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9</a:t>
            </a:fld>
            <a:endParaRPr/>
          </a:p>
        </p:txBody>
      </p:sp>
      <p:pic>
        <p:nvPicPr>
          <p:cNvPr id="168" name="Google Shape;168;g277b3347010_1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177" y="1147775"/>
            <a:ext cx="1950049" cy="195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77b3347010_1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8700" y="1125525"/>
            <a:ext cx="1994550" cy="1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77b3347010_1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50" y="4114825"/>
            <a:ext cx="2367301" cy="236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77b3347010_1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6950" y="4071900"/>
            <a:ext cx="2367301" cy="236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</Words>
  <Application>Microsoft Office PowerPoint</Application>
  <PresentationFormat>Bredbild</PresentationFormat>
  <Paragraphs>172</Paragraphs>
  <Slides>11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Noto Sans Symbols</vt:lpstr>
      <vt:lpstr>Arial</vt:lpstr>
      <vt:lpstr>Century Gothic</vt:lpstr>
      <vt:lpstr>Calibri</vt:lpstr>
      <vt:lpstr>Office-tema</vt:lpstr>
      <vt:lpstr>Välkomna </vt:lpstr>
      <vt:lpstr>Medveten Närvaro</vt:lpstr>
      <vt:lpstr>Vad ska vi göra idag?</vt:lpstr>
      <vt:lpstr>DÅ – NU - SEN</vt:lpstr>
      <vt:lpstr>DÅ – NU - SEN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</dc:title>
  <dc:creator>Caroline Järkestig Vasquez</dc:creator>
  <cp:lastModifiedBy>Oland Fhsk</cp:lastModifiedBy>
  <cp:revision>2</cp:revision>
  <dcterms:created xsi:type="dcterms:W3CDTF">2022-09-06T07:22:39Z</dcterms:created>
  <dcterms:modified xsi:type="dcterms:W3CDTF">2025-05-19T09:26:57Z</dcterms:modified>
</cp:coreProperties>
</file>