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1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embeddedFontLst>
    <p:embeddedFont>
      <p:font typeface="Calibri" panose="020F0502020204030204" pitchFamily="34" charset="0"/>
      <p:regular r:id="rId11"/>
      <p:bold r:id="rId12"/>
      <p:italic r:id="rId13"/>
      <p:boldItalic r:id="rId14"/>
    </p:embeddedFont>
    <p:embeddedFont>
      <p:font typeface="Century Gothic" panose="020B0502020202020204" pitchFamily="34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658" y="67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293d80048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g3293d80048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21b6f38653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21b6f38653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5a53600801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g35a53600801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2380e8d5e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2380e8d5e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2380e8d5e6_0_1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22380e8d5e6_0_1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ef2325c173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2ef2325c173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ef2325c173_1_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2ef2325c173_1_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293d800488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293d800488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vå innehållsdelar" type="twoObj">
  <p:cSld name="TWO_OBJECT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1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ubrik och innehåll" type="obj">
  <p:cSld name="OBJEC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61" name="Google Shape;61;p1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lang="sv" sz="5900" b="1"/>
              <a:t>           Välkomna</a:t>
            </a:r>
            <a:endParaRPr sz="5900" b="1"/>
          </a:p>
        </p:txBody>
      </p:sp>
      <p:sp>
        <p:nvSpPr>
          <p:cNvPr id="68" name="Google Shape;68;p15"/>
          <p:cNvSpPr txBox="1"/>
          <p:nvPr/>
        </p:nvSpPr>
        <p:spPr>
          <a:xfrm>
            <a:off x="3565406" y="2086875"/>
            <a:ext cx="2250000" cy="9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sz="54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SKILLS</a:t>
            </a:r>
            <a:endParaRPr sz="1100"/>
          </a:p>
        </p:txBody>
      </p:sp>
      <p:sp>
        <p:nvSpPr>
          <p:cNvPr id="69" name="Google Shape;69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1</a:t>
            </a:fld>
            <a:endParaRPr/>
          </a:p>
        </p:txBody>
      </p:sp>
      <p:sp>
        <p:nvSpPr>
          <p:cNvPr id="70" name="Google Shape;70;p15"/>
          <p:cNvSpPr txBox="1"/>
          <p:nvPr/>
        </p:nvSpPr>
        <p:spPr>
          <a:xfrm>
            <a:off x="3417825" y="3601575"/>
            <a:ext cx="2147100" cy="42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      Tillfälle 1</a:t>
            </a:r>
            <a:endParaRPr sz="2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" name="Google Shape;71;p1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sz="3700"/>
              <a:t>till tillfälle 12</a:t>
            </a:r>
            <a:endParaRPr sz="37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b="1"/>
              <a:t>Vad gör vi idag?</a:t>
            </a:r>
            <a:endParaRPr b="1"/>
          </a:p>
        </p:txBody>
      </p:sp>
      <p:sp>
        <p:nvSpPr>
          <p:cNvPr id="77" name="Google Shape;77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b="1"/>
              <a:t>-Medveten närvaro övning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v" b="1"/>
              <a:t>- Genomgång av hemuppgift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v" b="1"/>
              <a:t>- film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v" b="1"/>
              <a:t>- validering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v" b="1"/>
              <a:t>- Övning</a:t>
            </a:r>
            <a:endParaRPr b="1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sv" b="1"/>
              <a:t>- Ny hemuppgift</a:t>
            </a:r>
            <a:endParaRPr b="1"/>
          </a:p>
        </p:txBody>
      </p:sp>
      <p:sp>
        <p:nvSpPr>
          <p:cNvPr id="78" name="Google Shape;78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628650" y="278027"/>
            <a:ext cx="7886700" cy="128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700"/>
              <a:buFont typeface="Century Gothic"/>
              <a:buNone/>
            </a:pPr>
            <a:r>
              <a:rPr lang="sv" b="1"/>
              <a:t>Vad kommer läras ut?</a:t>
            </a:r>
            <a:br>
              <a:rPr lang="sv" b="1"/>
            </a:br>
            <a:r>
              <a:rPr lang="sv" b="1"/>
              <a:t>De fyra grundpelarna</a:t>
            </a:r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628650" y="1303020"/>
            <a:ext cx="7886700" cy="356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5" name="Google Shape;85;p17"/>
          <p:cNvSpPr/>
          <p:nvPr/>
        </p:nvSpPr>
        <p:spPr>
          <a:xfrm>
            <a:off x="1093572" y="2737022"/>
            <a:ext cx="1649700" cy="630300"/>
          </a:xfrm>
          <a:prstGeom prst="rect">
            <a:avLst/>
          </a:prstGeom>
          <a:solidFill>
            <a:srgbClr val="00B050"/>
          </a:solidFill>
          <a:ln w="19050" cap="rnd" cmpd="sng">
            <a:solidFill>
              <a:srgbClr val="9B2C9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sz="21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Medveten Närvaro</a:t>
            </a:r>
            <a:endParaRPr sz="1100"/>
          </a:p>
        </p:txBody>
      </p:sp>
      <p:sp>
        <p:nvSpPr>
          <p:cNvPr id="86" name="Google Shape;86;p17"/>
          <p:cNvSpPr/>
          <p:nvPr/>
        </p:nvSpPr>
        <p:spPr>
          <a:xfrm>
            <a:off x="5386579" y="2716272"/>
            <a:ext cx="2318100" cy="555900"/>
          </a:xfrm>
          <a:prstGeom prst="rect">
            <a:avLst/>
          </a:prstGeom>
          <a:solidFill>
            <a:srgbClr val="FF0000"/>
          </a:solidFill>
          <a:ln w="19050" cap="rnd" cmpd="sng">
            <a:solidFill>
              <a:srgbClr val="820C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sz="21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Känsloreglering</a:t>
            </a:r>
            <a:endParaRPr sz="1100"/>
          </a:p>
        </p:txBody>
      </p:sp>
      <p:sp>
        <p:nvSpPr>
          <p:cNvPr id="87" name="Google Shape;87;p17"/>
          <p:cNvSpPr/>
          <p:nvPr/>
        </p:nvSpPr>
        <p:spPr>
          <a:xfrm>
            <a:off x="3305437" y="3911906"/>
            <a:ext cx="1797900" cy="630300"/>
          </a:xfrm>
          <a:prstGeom prst="rect">
            <a:avLst/>
          </a:prstGeom>
          <a:solidFill>
            <a:srgbClr val="00B0F0"/>
          </a:solidFill>
          <a:ln w="19050" cap="rnd" cmpd="sng">
            <a:solidFill>
              <a:srgbClr val="820C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sz="21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Relationer</a:t>
            </a:r>
            <a:endParaRPr sz="1100"/>
          </a:p>
        </p:txBody>
      </p:sp>
      <p:sp>
        <p:nvSpPr>
          <p:cNvPr id="88" name="Google Shape;88;p17"/>
          <p:cNvSpPr/>
          <p:nvPr/>
        </p:nvSpPr>
        <p:spPr>
          <a:xfrm>
            <a:off x="3113867" y="1506728"/>
            <a:ext cx="2094600" cy="673500"/>
          </a:xfrm>
          <a:prstGeom prst="rect">
            <a:avLst/>
          </a:prstGeom>
          <a:solidFill>
            <a:srgbClr val="FFC000"/>
          </a:solidFill>
          <a:ln w="19050" cap="rnd" cmpd="sng">
            <a:solidFill>
              <a:srgbClr val="820C4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sz="21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Stå ut färdigheter</a:t>
            </a:r>
            <a:endParaRPr sz="1100"/>
          </a:p>
        </p:txBody>
      </p:sp>
      <p:sp>
        <p:nvSpPr>
          <p:cNvPr id="89" name="Google Shape;89;p17"/>
          <p:cNvSpPr/>
          <p:nvPr/>
        </p:nvSpPr>
        <p:spPr>
          <a:xfrm>
            <a:off x="1804085" y="1859692"/>
            <a:ext cx="587100" cy="6009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dk1"/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0" name="Google Shape;90;p17"/>
          <p:cNvSpPr/>
          <p:nvPr/>
        </p:nvSpPr>
        <p:spPr>
          <a:xfrm rot="5400000">
            <a:off x="6000734" y="1709923"/>
            <a:ext cx="621000" cy="7599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dk1"/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1" name="Google Shape;91;p17"/>
          <p:cNvSpPr/>
          <p:nvPr/>
        </p:nvSpPr>
        <p:spPr>
          <a:xfrm rot="10800000">
            <a:off x="5942279" y="3588068"/>
            <a:ext cx="693300" cy="6735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dk1"/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2" name="Google Shape;92;p17"/>
          <p:cNvSpPr/>
          <p:nvPr/>
        </p:nvSpPr>
        <p:spPr>
          <a:xfrm rot="-5400000">
            <a:off x="1826586" y="3621368"/>
            <a:ext cx="617700" cy="662700"/>
          </a:xfrm>
          <a:prstGeom prst="bentArrow">
            <a:avLst>
              <a:gd name="adj1" fmla="val 25000"/>
              <a:gd name="adj2" fmla="val 25000"/>
              <a:gd name="adj3" fmla="val 25000"/>
              <a:gd name="adj4" fmla="val 43750"/>
            </a:avLst>
          </a:prstGeom>
          <a:solidFill>
            <a:schemeClr val="dk1"/>
          </a:solidFill>
          <a:ln w="19050" cap="rnd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93" name="Google Shape;93;p1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68575" tIns="34275" rIns="68575" bIns="3427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sv"/>
              <a:t>3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Validering - ett sätt att kommunicera</a:t>
            </a:r>
            <a:endParaRPr/>
          </a:p>
        </p:txBody>
      </p:sp>
      <p:sp>
        <p:nvSpPr>
          <p:cNvPr id="99" name="Google Shape;99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100" name="Google Shape;100;p18"/>
          <p:cNvSpPr/>
          <p:nvPr/>
        </p:nvSpPr>
        <p:spPr>
          <a:xfrm>
            <a:off x="816525" y="2513875"/>
            <a:ext cx="1693200" cy="8679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sz="1900"/>
              <a:t>Problem</a:t>
            </a:r>
            <a:endParaRPr sz="1900"/>
          </a:p>
        </p:txBody>
      </p:sp>
      <p:sp>
        <p:nvSpPr>
          <p:cNvPr id="101" name="Google Shape;101;p18"/>
          <p:cNvSpPr/>
          <p:nvPr/>
        </p:nvSpPr>
        <p:spPr>
          <a:xfrm>
            <a:off x="3736200" y="2519125"/>
            <a:ext cx="1784400" cy="9270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sz="1900"/>
              <a:t>Validering</a:t>
            </a:r>
            <a:endParaRPr sz="1900"/>
          </a:p>
        </p:txBody>
      </p:sp>
      <p:sp>
        <p:nvSpPr>
          <p:cNvPr id="102" name="Google Shape;102;p18"/>
          <p:cNvSpPr/>
          <p:nvPr/>
        </p:nvSpPr>
        <p:spPr>
          <a:xfrm>
            <a:off x="6602975" y="2454725"/>
            <a:ext cx="2014500" cy="927000"/>
          </a:xfrm>
          <a:prstGeom prst="ellipse">
            <a:avLst/>
          </a:prstGeom>
          <a:solidFill>
            <a:schemeClr val="lt1"/>
          </a:solidFill>
          <a:ln w="9525" cap="flat" cmpd="sng">
            <a:solidFill>
              <a:srgbClr val="0000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sz="1700"/>
              <a:t>Problem-</a:t>
            </a:r>
            <a:endParaRPr sz="17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 sz="1700"/>
              <a:t>lösning</a:t>
            </a:r>
            <a:endParaRPr sz="1700"/>
          </a:p>
        </p:txBody>
      </p:sp>
      <p:sp>
        <p:nvSpPr>
          <p:cNvPr id="103" name="Google Shape;103;p18"/>
          <p:cNvSpPr/>
          <p:nvPr/>
        </p:nvSpPr>
        <p:spPr>
          <a:xfrm>
            <a:off x="2642213" y="2875525"/>
            <a:ext cx="961500" cy="2142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18"/>
          <p:cNvSpPr/>
          <p:nvPr/>
        </p:nvSpPr>
        <p:spPr>
          <a:xfrm>
            <a:off x="5581038" y="2840725"/>
            <a:ext cx="961500" cy="2142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18"/>
          <p:cNvSpPr/>
          <p:nvPr/>
        </p:nvSpPr>
        <p:spPr>
          <a:xfrm>
            <a:off x="1673775" y="1441663"/>
            <a:ext cx="6300900" cy="933000"/>
          </a:xfrm>
          <a:prstGeom prst="curvedDownArrow">
            <a:avLst>
              <a:gd name="adj1" fmla="val 25000"/>
              <a:gd name="adj2" fmla="val 50000"/>
              <a:gd name="adj3" fmla="val 25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Varför och hur?</a:t>
            </a:r>
            <a:endParaRPr/>
          </a:p>
        </p:txBody>
      </p:sp>
      <p:sp>
        <p:nvSpPr>
          <p:cNvPr id="112" name="Google Shape;112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Det minskar pressen på att bevisa vem som har rätt och fel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Det skapar ett möte där båda parter lyssnar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I en konflikt verkar Validering lugnande - lägger inte ved på elden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Jag behöver inte hålla med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Det är inte detsamma som att tycka om något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sv"/>
              <a:t>Validera bara det som stämmer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sv"/>
              <a:t>                          </a:t>
            </a:r>
            <a:r>
              <a:rPr lang="sv" sz="2300" b="1"/>
              <a:t>Det finns alltid något att validera!!!!</a:t>
            </a:r>
            <a:endParaRPr sz="2300" b="1"/>
          </a:p>
        </p:txBody>
      </p:sp>
      <p:sp>
        <p:nvSpPr>
          <p:cNvPr id="113" name="Google Shape;113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5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Hur?</a:t>
            </a:r>
            <a:endParaRPr/>
          </a:p>
        </p:txBody>
      </p:sp>
      <p:sp>
        <p:nvSpPr>
          <p:cNvPr id="119" name="Google Shape;119;p20"/>
          <p:cNvSpPr txBox="1">
            <a:spLocks noGrp="1"/>
          </p:cNvSpPr>
          <p:nvPr>
            <p:ph type="body" idx="1"/>
          </p:nvPr>
        </p:nvSpPr>
        <p:spPr>
          <a:xfrm>
            <a:off x="311700" y="1231075"/>
            <a:ext cx="8520600" cy="382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/>
          </a:bodyPr>
          <a:lstStyle/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sv"/>
              <a:t>Bekräfta det som är giltigt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sv"/>
              <a:t>Validering måste vara genuint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sv"/>
              <a:t>Validera någons: tankar, känslor, åsikter, ansträngningar mm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34327" algn="l" rtl="0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sv"/>
              <a:t>ögonkontakt el på annat sätt visa att du är där och lyssnar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sv"/>
              <a:t>visa intresse, ställ följdfrågor, spegla, sammanfatta, “har jag förstått rätt”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sv"/>
              <a:t>“jag hör att detta är viktigt för dig”   “jag ser på dig att du blir ledsen, det är helt rimligt”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sv"/>
              <a:t> “jag hör att detta är viktigt för dig </a:t>
            </a:r>
            <a:r>
              <a:rPr lang="sv" b="1"/>
              <a:t>och </a:t>
            </a:r>
            <a:r>
              <a:rPr lang="sv"/>
              <a:t>jag behöver ändå…..”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sv"/>
              <a:t>“jag ser att du blir upprörd </a:t>
            </a:r>
            <a:r>
              <a:rPr lang="sv" b="1"/>
              <a:t>och </a:t>
            </a:r>
            <a:r>
              <a:rPr lang="sv"/>
              <a:t>jag vill gärna fortsätta prata när du lugnat dig lite”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sv"/>
              <a:t>“ jag förstår att du vill detta </a:t>
            </a:r>
            <a:r>
              <a:rPr lang="sv" b="1"/>
              <a:t>och</a:t>
            </a:r>
            <a:r>
              <a:rPr lang="sv"/>
              <a:t> jag kommer inte kunna hjälpa dig”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/>
          </a:p>
        </p:txBody>
      </p:sp>
      <p:sp>
        <p:nvSpPr>
          <p:cNvPr id="120" name="Google Shape;120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Övning</a:t>
            </a:r>
            <a:endParaRPr/>
          </a:p>
        </p:txBody>
      </p:sp>
      <p:sp>
        <p:nvSpPr>
          <p:cNvPr id="126" name="Google Shape;126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2 och 2</a:t>
            </a:r>
            <a:endParaRPr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Del 1: </a:t>
            </a:r>
            <a:endParaRPr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Person 1 berättar i detalj om gårdagskvällen</a:t>
            </a:r>
            <a:endParaRPr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Person 2 </a:t>
            </a:r>
            <a:r>
              <a:rPr lang="sv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invaliderar </a:t>
            </a:r>
            <a:r>
              <a:rPr lang="sv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ignorerar, lyssnar inte, avbryter etc</a:t>
            </a:r>
            <a:endParaRPr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Del 2:</a:t>
            </a:r>
            <a:endParaRPr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Person 1 berättar igen samma berättelse</a:t>
            </a:r>
            <a:endParaRPr>
              <a:solidFill>
                <a:srgbClr val="3F3F3F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Person 2 </a:t>
            </a:r>
            <a:r>
              <a:rPr lang="sv" b="1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validerar </a:t>
            </a:r>
            <a:r>
              <a:rPr lang="sv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- visar att hen lyssnar, ögonkontakt, följdfrågor, ger uppmärksamhet</a:t>
            </a:r>
            <a:endParaRPr/>
          </a:p>
        </p:txBody>
      </p:sp>
      <p:sp>
        <p:nvSpPr>
          <p:cNvPr id="127" name="Google Shape;127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7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"/>
              <a:t>Hemuppgift</a:t>
            </a:r>
            <a:endParaRPr/>
          </a:p>
        </p:txBody>
      </p:sp>
      <p:sp>
        <p:nvSpPr>
          <p:cNvPr id="133" name="Google Shape;133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sv" sz="2100" b="1"/>
              <a:t>Att validera en annan person</a:t>
            </a:r>
            <a:endParaRPr sz="2100" b="1"/>
          </a:p>
          <a:p>
            <a:pPr marL="0" lvl="0" indent="0" algn="ctr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sv" sz="2100"/>
              <a:t>Öva på de olika sätten man kan validera någon</a:t>
            </a:r>
            <a:endParaRPr sz="2100"/>
          </a:p>
        </p:txBody>
      </p:sp>
      <p:sp>
        <p:nvSpPr>
          <p:cNvPr id="134" name="Google Shape;134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"/>
              <a:t>8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Microsoft Office PowerPoint</Application>
  <PresentationFormat>Bildspel på skärmen (16:9)</PresentationFormat>
  <Paragraphs>64</Paragraphs>
  <Slides>8</Slides>
  <Notes>8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Calibri</vt:lpstr>
      <vt:lpstr>Arial</vt:lpstr>
      <vt:lpstr>Century Gothic</vt:lpstr>
      <vt:lpstr>Simple Light</vt:lpstr>
      <vt:lpstr>           Välkomna</vt:lpstr>
      <vt:lpstr>Vad gör vi idag?</vt:lpstr>
      <vt:lpstr>Vad kommer läras ut? De fyra grundpelarna</vt:lpstr>
      <vt:lpstr>Validering - ett sätt att kommunicera</vt:lpstr>
      <vt:lpstr>Varför och hur?</vt:lpstr>
      <vt:lpstr>Hur?</vt:lpstr>
      <vt:lpstr>Övning</vt:lpstr>
      <vt:lpstr>Hemuppgift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 Välkomna</dc:title>
  <dc:creator>Oland Fhsk</dc:creator>
  <cp:lastModifiedBy>Oland Fhsk</cp:lastModifiedBy>
  <cp:revision>2</cp:revision>
  <dcterms:modified xsi:type="dcterms:W3CDTF">2025-05-19T11:28:36Z</dcterms:modified>
</cp:coreProperties>
</file>