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1" r:id="rId2"/>
  </p:sldMasterIdLst>
  <p:notesMasterIdLst>
    <p:notesMasterId r:id="rId6"/>
  </p:notesMasterIdLst>
  <p:sldIdLst>
    <p:sldId id="256" r:id="rId3"/>
    <p:sldId id="257" r:id="rId4"/>
    <p:sldId id="258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hwIi87JAXwCzhd1MStsCeqHqiDV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10c8606f4e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10c8606f4e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18abaf3a6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g218abaf3a6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218abaf3a67_0_1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g218abaf3a67_0_1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 med bildtext" type="picTx">
  <p:cSld name="PICTURE_WITH_CAPTION_TEX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lodrät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rät rubrik och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10c8606f4e_0_8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g210c8606f4e_0_8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rtl="0">
              <a:spcBef>
                <a:spcPts val="1000"/>
              </a:spcBef>
              <a:spcAft>
                <a:spcPts val="0"/>
              </a:spcAft>
              <a:buSzPts val="2800"/>
              <a:buChar char="•"/>
              <a:defRPr/>
            </a:lvl1pPr>
            <a:lvl2pPr marL="914400" lvl="1" indent="-381000" rtl="0">
              <a:spcBef>
                <a:spcPts val="500"/>
              </a:spcBef>
              <a:spcAft>
                <a:spcPts val="0"/>
              </a:spcAft>
              <a:buSzPts val="2400"/>
              <a:buChar char="•"/>
              <a:defRPr/>
            </a:lvl2pPr>
            <a:lvl3pPr marL="1371600" lvl="2" indent="-355600" rtl="0">
              <a:spcBef>
                <a:spcPts val="500"/>
              </a:spcBef>
              <a:spcAft>
                <a:spcPts val="0"/>
              </a:spcAft>
              <a:buSzPts val="2000"/>
              <a:buChar char="•"/>
              <a:defRPr/>
            </a:lvl3pPr>
            <a:lvl4pPr marL="1828800" lvl="3" indent="-342900" rtl="0"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rtl="0"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rtl="0"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rtl="0"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rtl="0"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rtl="0"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g210c8606f4e_0_84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vå innehållsdelar" type="twoObj">
  <p:cSld name="TWO_OBJECTS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18abaf3a67_0_2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g218abaf3a67_0_2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g218abaf3a67_0_22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g218abaf3a67_0_2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g218abaf3a67_0_2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g218abaf3a67_0_2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innehåll" type="obj">
  <p:cSld name="OBJEC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18abaf3a67_0_2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g218abaf3a67_0_22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g218abaf3a67_0_2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g218abaf3a67_0_2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g218abaf3a67_0_2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" type="blank">
  <p:cSld name="BLANK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18abaf3a67_0_2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g218abaf3a67_0_2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g218abaf3a67_0_2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bild" type="title">
  <p:cSld name="TITLE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18abaf3a67_0_23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g218abaf3a67_0_23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0" name="Google Shape;110;g218abaf3a67_0_2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g218abaf3a67_0_2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g218abaf3a67_0_2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vsnittsrubrik" type="secHead">
  <p:cSld name="SECTION_HEADER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18abaf3a67_0_24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g218abaf3a67_0_24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6" name="Google Shape;116;g218abaf3a67_0_2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g218abaf3a67_0_2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g218abaf3a67_0_2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ämförelse" type="twoTxTwoObj">
  <p:cSld name="TWO_OBJECTS_WITH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18abaf3a67_0_24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g218abaf3a67_0_24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2" name="Google Shape;122;g218abaf3a67_0_24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3" name="Google Shape;123;g218abaf3a67_0_24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4" name="Google Shape;124;g218abaf3a67_0_24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5" name="Google Shape;125;g218abaf3a67_0_24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g218abaf3a67_0_24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g218abaf3a67_0_2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ast rubrik" type="titleOnly">
  <p:cSld name="TITLE_ONLY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18abaf3a67_0_25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g218abaf3a67_0_2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g218abaf3a67_0_25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g218abaf3a67_0_25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bild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nehåll med bildtext" type="objTx">
  <p:cSld name="OBJECT_WITH_CAPTION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18abaf3a67_0_26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g218abaf3a67_0_26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36" name="Google Shape;136;g218abaf3a67_0_26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37" name="Google Shape;137;g218abaf3a67_0_26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g218abaf3a67_0_26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g218abaf3a67_0_26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 med bildtext" type="picTx">
  <p:cSld name="PICTURE_WITH_CAPTION_TEXT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18abaf3a67_0_27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g218abaf3a67_0_27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143" name="Google Shape;143;g218abaf3a67_0_27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44" name="Google Shape;144;g218abaf3a67_0_27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g218abaf3a67_0_27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g218abaf3a67_0_27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lodrät text" type="vertTx">
  <p:cSld name="VERTICAL_TEXT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18abaf3a67_0_27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g218abaf3a67_0_277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0" name="Google Shape;150;g218abaf3a67_0_2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g218abaf3a67_0_27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g218abaf3a67_0_27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rät rubrik och text" type="vertTitleAndTx">
  <p:cSld name="VERTICAL_TITLE_AND_VERTICAL_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18abaf3a67_0_283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g218abaf3a67_0_283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6" name="Google Shape;156;g218abaf3a67_0_28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g218abaf3a67_0_28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g218abaf3a67_0_28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innehåll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vsnittsrubrik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vå innehållsdelar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ämförelse" type="twoTxTwoObj">
  <p:cSld name="TWO_OBJECTS_WITH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ast rubrik" type="titleOnly">
  <p:cSld name="TITLE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nehåll med bildtext" type="objTx">
  <p:cSld name="OBJECT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18abaf3a67_0_2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6" name="Google Shape;86;g218abaf3a67_0_2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g218abaf3a67_0_2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g218abaf3a67_0_2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g218abaf3a67_0_2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10c8606f4e_0_88"/>
          <p:cNvSpPr txBox="1">
            <a:spLocks noGrp="1"/>
          </p:cNvSpPr>
          <p:nvPr>
            <p:ph type="title"/>
          </p:nvPr>
        </p:nvSpPr>
        <p:spPr>
          <a:xfrm>
            <a:off x="415600" y="133933"/>
            <a:ext cx="11360700" cy="1608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g210c8606f4e_0_88"/>
          <p:cNvSpPr txBox="1">
            <a:spLocks noGrp="1"/>
          </p:cNvSpPr>
          <p:nvPr>
            <p:ph type="body" idx="1"/>
          </p:nvPr>
        </p:nvSpPr>
        <p:spPr>
          <a:xfrm>
            <a:off x="415600" y="415233"/>
            <a:ext cx="11360700" cy="6442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sv-SE" sz="1900" b="1" u="sng">
                <a:solidFill>
                  <a:srgbClr val="0000FF"/>
                </a:solidFill>
              </a:rPr>
              <a:t>Känsloreglering</a:t>
            </a:r>
            <a:endParaRPr sz="1900" b="1" u="sng">
              <a:solidFill>
                <a:srgbClr val="0000FF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sv-SE" sz="1900" b="1">
                <a:solidFill>
                  <a:schemeClr val="dk1"/>
                </a:solidFill>
              </a:rPr>
              <a:t> Något jobbigt inträffar/du känner ”ångest”/obehag.</a:t>
            </a:r>
            <a:endParaRPr sz="1900" b="1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sv-SE" sz="1900" b="1">
                <a:solidFill>
                  <a:srgbClr val="0000FF"/>
                </a:solidFill>
              </a:rPr>
              <a:t> Stanna upp</a:t>
            </a:r>
            <a:endParaRPr sz="1900" b="1">
              <a:solidFill>
                <a:srgbClr val="0000FF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sv-SE" sz="1500">
                <a:solidFill>
                  <a:srgbClr val="0000FF"/>
                </a:solidFill>
              </a:rPr>
              <a:t>Ta ett djupt andetag</a:t>
            </a:r>
            <a:endParaRPr sz="1500">
              <a:solidFill>
                <a:srgbClr val="0000FF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sv-SE" sz="1900" b="1">
                <a:solidFill>
                  <a:srgbClr val="0000FF"/>
                </a:solidFill>
              </a:rPr>
              <a:t> </a:t>
            </a:r>
            <a:r>
              <a:rPr lang="sv-SE" sz="1900" b="1">
                <a:solidFill>
                  <a:srgbClr val="009933"/>
                </a:solidFill>
              </a:rPr>
              <a:t>Observera och Beskriva</a:t>
            </a:r>
            <a:endParaRPr sz="1900" b="1">
              <a:solidFill>
                <a:srgbClr val="009933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sv-SE" sz="1500">
                <a:solidFill>
                  <a:srgbClr val="009933"/>
                </a:solidFill>
              </a:rPr>
              <a:t>Vad händer med mig?   Vilken känsla känner jag? Vilka tankar får jag?</a:t>
            </a:r>
            <a:endParaRPr sz="1500">
              <a:solidFill>
                <a:srgbClr val="009933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sv-SE" sz="1900" b="1">
                <a:solidFill>
                  <a:srgbClr val="CC0000"/>
                </a:solidFill>
              </a:rPr>
              <a:t>Validera</a:t>
            </a:r>
            <a:endParaRPr sz="1900" b="1">
              <a:solidFill>
                <a:srgbClr val="CC0000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sv-SE" sz="1500">
                <a:solidFill>
                  <a:srgbClr val="CC0000"/>
                </a:solidFill>
              </a:rPr>
              <a:t>Så klart det är jobbigt…….      Inte så konstigt att jag känner mig…   Det här är tufft för mig…….    Jag gör mitt bästa!</a:t>
            </a:r>
            <a:endParaRPr sz="1500">
              <a:solidFill>
                <a:srgbClr val="CC0000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sv-SE" sz="1500">
                <a:solidFill>
                  <a:srgbClr val="CC0000"/>
                </a:solidFill>
              </a:rPr>
              <a:t> </a:t>
            </a:r>
            <a:r>
              <a:rPr lang="sv-SE" sz="1900" b="1">
                <a:solidFill>
                  <a:srgbClr val="EA7500"/>
                </a:solidFill>
              </a:rPr>
              <a:t>Acceptera</a:t>
            </a:r>
            <a:endParaRPr sz="1900" b="1">
              <a:solidFill>
                <a:srgbClr val="EA7500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sv-SE" sz="1500">
                <a:solidFill>
                  <a:srgbClr val="EA7500"/>
                </a:solidFill>
              </a:rPr>
              <a:t>Ok det är som det är. Känslan får vara där. </a:t>
            </a:r>
            <a:endParaRPr sz="1500">
              <a:solidFill>
                <a:srgbClr val="EA7500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sv-SE" sz="1900" b="1">
                <a:solidFill>
                  <a:srgbClr val="CC0000"/>
                </a:solidFill>
              </a:rPr>
              <a:t> </a:t>
            </a:r>
            <a:r>
              <a:rPr lang="sv-SE" sz="1900" b="1">
                <a:solidFill>
                  <a:srgbClr val="9933FF"/>
                </a:solidFill>
              </a:rPr>
              <a:t>Släpp</a:t>
            </a:r>
            <a:endParaRPr sz="1900" b="1">
              <a:solidFill>
                <a:srgbClr val="9933FF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sv-SE" sz="1500">
                <a:solidFill>
                  <a:srgbClr val="9933FF"/>
                </a:solidFill>
              </a:rPr>
              <a:t>Återgå till att ha fokus på det du gör</a:t>
            </a:r>
            <a:endParaRPr/>
          </a:p>
        </p:txBody>
      </p:sp>
      <p:sp>
        <p:nvSpPr>
          <p:cNvPr id="165" name="Google Shape;165;g210c8606f4e_0_88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1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18abaf3a67_0_5"/>
          <p:cNvSpPr txBox="1"/>
          <p:nvPr/>
        </p:nvSpPr>
        <p:spPr>
          <a:xfrm>
            <a:off x="1487961" y="2201228"/>
            <a:ext cx="1035000" cy="654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sv-SE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Sårbarhet</a:t>
            </a:r>
            <a:r>
              <a:rPr lang="sv-SE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g218abaf3a67_0_5"/>
          <p:cNvSpPr/>
          <p:nvPr/>
        </p:nvSpPr>
        <p:spPr>
          <a:xfrm>
            <a:off x="1783905" y="3104515"/>
            <a:ext cx="1949400" cy="1162200"/>
          </a:xfrm>
          <a:prstGeom prst="ellipse">
            <a:avLst/>
          </a:prstGeom>
          <a:solidFill>
            <a:srgbClr val="FFFFFF"/>
          </a:solidFill>
          <a:ln w="12700" cap="flat" cmpd="sng">
            <a:solidFill>
              <a:srgbClr val="70AD4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sv-SE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Trigger: 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g218abaf3a67_0_5"/>
          <p:cNvSpPr/>
          <p:nvPr/>
        </p:nvSpPr>
        <p:spPr>
          <a:xfrm>
            <a:off x="3202734" y="4057015"/>
            <a:ext cx="1524000" cy="736500"/>
          </a:xfrm>
          <a:prstGeom prst="ellipse">
            <a:avLst/>
          </a:prstGeom>
          <a:gradFill>
            <a:gsLst>
              <a:gs pos="0">
                <a:srgbClr val="F08B54"/>
              </a:gs>
              <a:gs pos="50000">
                <a:srgbClr val="F67A26"/>
              </a:gs>
              <a:gs pos="100000">
                <a:srgbClr val="E36A18"/>
              </a:gs>
            </a:gsLst>
            <a:lin ang="5400012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275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 Primär känsla:</a:t>
            </a:r>
            <a:endParaRPr/>
          </a:p>
        </p:txBody>
      </p:sp>
      <p:sp>
        <p:nvSpPr>
          <p:cNvPr id="173" name="Google Shape;173;g218abaf3a67_0_5"/>
          <p:cNvSpPr/>
          <p:nvPr/>
        </p:nvSpPr>
        <p:spPr>
          <a:xfrm>
            <a:off x="4824285" y="4101204"/>
            <a:ext cx="1676400" cy="1181100"/>
          </a:xfrm>
          <a:prstGeom prst="ellipse">
            <a:avLst/>
          </a:prstGeom>
          <a:solidFill>
            <a:srgbClr val="5B9BD5"/>
          </a:solidFill>
          <a:ln w="1905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sv-SE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Dömande tankar: 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g218abaf3a67_0_5"/>
          <p:cNvSpPr/>
          <p:nvPr/>
        </p:nvSpPr>
        <p:spPr>
          <a:xfrm>
            <a:off x="6214935" y="3707765"/>
            <a:ext cx="1422300" cy="717600"/>
          </a:xfrm>
          <a:prstGeom prst="ellipse">
            <a:avLst/>
          </a:prstGeom>
          <a:solidFill>
            <a:schemeClr val="lt1"/>
          </a:solidFill>
          <a:ln w="5715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sv-SE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Sekundär känsla: 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g218abaf3a67_0_5"/>
          <p:cNvSpPr/>
          <p:nvPr/>
        </p:nvSpPr>
        <p:spPr>
          <a:xfrm>
            <a:off x="7416356" y="3047365"/>
            <a:ext cx="1600200" cy="888900"/>
          </a:xfrm>
          <a:prstGeom prst="ellipse">
            <a:avLst/>
          </a:prstGeom>
          <a:solidFill>
            <a:srgbClr val="5B9BD5"/>
          </a:solidFill>
          <a:ln w="12700" cap="flat" cmpd="sng">
            <a:solidFill>
              <a:srgbClr val="1F4D7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sv-SE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Dömande Tankar: 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g218abaf3a67_0_5"/>
          <p:cNvSpPr/>
          <p:nvPr/>
        </p:nvSpPr>
        <p:spPr>
          <a:xfrm>
            <a:off x="8832406" y="2317115"/>
            <a:ext cx="1911300" cy="1308000"/>
          </a:xfrm>
          <a:prstGeom prst="ellipse">
            <a:avLst/>
          </a:prstGeom>
          <a:solidFill>
            <a:srgbClr val="FFFFFF"/>
          </a:solidFill>
          <a:ln w="1270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sv-SE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Problembeteende: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g218abaf3a67_0_5"/>
          <p:cNvSpPr/>
          <p:nvPr/>
        </p:nvSpPr>
        <p:spPr>
          <a:xfrm>
            <a:off x="9867456" y="3523615"/>
            <a:ext cx="1447800" cy="901800"/>
          </a:xfrm>
          <a:prstGeom prst="ellipse">
            <a:avLst/>
          </a:prstGeom>
          <a:solidFill>
            <a:srgbClr val="FFFFFF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sv-SE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Tillfällig lättnad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g218abaf3a67_0_5"/>
          <p:cNvSpPr/>
          <p:nvPr/>
        </p:nvSpPr>
        <p:spPr>
          <a:xfrm rot="1068806">
            <a:off x="3040207" y="3006411"/>
            <a:ext cx="2894888" cy="577307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g218abaf3a67_0_5"/>
          <p:cNvSpPr txBox="1"/>
          <p:nvPr/>
        </p:nvSpPr>
        <p:spPr>
          <a:xfrm>
            <a:off x="4415187" y="2297035"/>
            <a:ext cx="1016100" cy="489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sv-SE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Hoppar direkt dit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g218abaf3a67_0_5"/>
          <p:cNvSpPr/>
          <p:nvPr/>
        </p:nvSpPr>
        <p:spPr>
          <a:xfrm>
            <a:off x="2029968" y="169164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sv-SE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Kedjeanalys visar färdighetsbrister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g218abaf3a67_0_5"/>
          <p:cNvSpPr/>
          <p:nvPr/>
        </p:nvSpPr>
        <p:spPr>
          <a:xfrm>
            <a:off x="2029968" y="214884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g218abaf3a67_0_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sv-SE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18abaf3a67_0_192"/>
          <p:cNvSpPr txBox="1"/>
          <p:nvPr/>
        </p:nvSpPr>
        <p:spPr>
          <a:xfrm>
            <a:off x="485457" y="685800"/>
            <a:ext cx="1035000" cy="654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sv-SE" sz="1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Sårbarhet</a:t>
            </a:r>
            <a:r>
              <a:rPr lang="sv-SE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g218abaf3a67_0_192"/>
          <p:cNvSpPr/>
          <p:nvPr/>
        </p:nvSpPr>
        <p:spPr>
          <a:xfrm>
            <a:off x="177612" y="1465006"/>
            <a:ext cx="1848000" cy="1124100"/>
          </a:xfrm>
          <a:prstGeom prst="ellipse">
            <a:avLst/>
          </a:prstGeom>
          <a:solidFill>
            <a:srgbClr val="FFFFFF"/>
          </a:solidFill>
          <a:ln w="12700" cap="flat" cmpd="sng">
            <a:solidFill>
              <a:srgbClr val="70AD4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sv-SE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Trigger: 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g218abaf3a67_0_192"/>
          <p:cNvSpPr/>
          <p:nvPr/>
        </p:nvSpPr>
        <p:spPr>
          <a:xfrm>
            <a:off x="1844581" y="2003966"/>
            <a:ext cx="1524000" cy="736500"/>
          </a:xfrm>
          <a:prstGeom prst="ellipse">
            <a:avLst/>
          </a:prstGeom>
          <a:gradFill>
            <a:gsLst>
              <a:gs pos="0">
                <a:srgbClr val="F18C55"/>
              </a:gs>
              <a:gs pos="50000">
                <a:srgbClr val="F67B28"/>
              </a:gs>
              <a:gs pos="100000">
                <a:srgbClr val="E56B17"/>
              </a:gs>
            </a:gsLst>
            <a:lin ang="5400012" scaled="0"/>
          </a:gradFill>
          <a:ln>
            <a:noFill/>
          </a:ln>
          <a:effectLst>
            <a:outerShdw dist="19050" dir="5400000" algn="ctr" rotWithShape="0">
              <a:srgbClr val="000000">
                <a:alpha val="6275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sv-SE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Primär känsla: 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g218abaf3a67_0_192"/>
          <p:cNvSpPr/>
          <p:nvPr/>
        </p:nvSpPr>
        <p:spPr>
          <a:xfrm>
            <a:off x="3359150" y="1864942"/>
            <a:ext cx="1676400" cy="1231800"/>
          </a:xfrm>
          <a:prstGeom prst="ellipse">
            <a:avLst/>
          </a:prstGeom>
          <a:solidFill>
            <a:srgbClr val="5B9BD5"/>
          </a:solidFill>
          <a:ln w="1905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sv-SE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Dömande tanka</a:t>
            </a:r>
            <a:r>
              <a:rPr lang="sv-SE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r: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g218abaf3a67_0_192"/>
          <p:cNvSpPr/>
          <p:nvPr/>
        </p:nvSpPr>
        <p:spPr>
          <a:xfrm>
            <a:off x="4742562" y="1546258"/>
            <a:ext cx="1422300" cy="717600"/>
          </a:xfrm>
          <a:prstGeom prst="ellipse">
            <a:avLst/>
          </a:prstGeom>
          <a:solidFill>
            <a:schemeClr val="lt1"/>
          </a:solidFill>
          <a:ln w="571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sv-SE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Sekundär känsla: </a:t>
            </a:r>
            <a:endParaRPr/>
          </a:p>
        </p:txBody>
      </p:sp>
      <p:sp>
        <p:nvSpPr>
          <p:cNvPr id="192" name="Google Shape;192;g218abaf3a67_0_192"/>
          <p:cNvSpPr/>
          <p:nvPr/>
        </p:nvSpPr>
        <p:spPr>
          <a:xfrm>
            <a:off x="6096000" y="1179916"/>
            <a:ext cx="1600200" cy="888900"/>
          </a:xfrm>
          <a:prstGeom prst="ellipse">
            <a:avLst/>
          </a:prstGeom>
          <a:solidFill>
            <a:srgbClr val="5B9BD5"/>
          </a:solidFill>
          <a:ln w="12700" cap="flat" cmpd="sng">
            <a:solidFill>
              <a:srgbClr val="1F4D7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sv-SE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Dömande Tankar: 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g218abaf3a67_0_192"/>
          <p:cNvSpPr/>
          <p:nvPr/>
        </p:nvSpPr>
        <p:spPr>
          <a:xfrm>
            <a:off x="7721156" y="1172672"/>
            <a:ext cx="1911300" cy="1060500"/>
          </a:xfrm>
          <a:prstGeom prst="ellipse">
            <a:avLst/>
          </a:prstGeom>
          <a:solidFill>
            <a:srgbClr val="FFFFFF"/>
          </a:solidFill>
          <a:ln w="12700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sv-SE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Problembeteende: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g218abaf3a67_0_192"/>
          <p:cNvSpPr/>
          <p:nvPr/>
        </p:nvSpPr>
        <p:spPr>
          <a:xfrm>
            <a:off x="9185339" y="1961308"/>
            <a:ext cx="1447800" cy="901800"/>
          </a:xfrm>
          <a:prstGeom prst="ellipse">
            <a:avLst/>
          </a:prstGeom>
          <a:solidFill>
            <a:srgbClr val="FFFFFF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sv-SE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Tillfällig lättnad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5" name="Google Shape;195;g218abaf3a67_0_192"/>
          <p:cNvCxnSpPr/>
          <p:nvPr/>
        </p:nvCxnSpPr>
        <p:spPr>
          <a:xfrm rot="5400000">
            <a:off x="2808440" y="2066158"/>
            <a:ext cx="984300" cy="774600"/>
          </a:xfrm>
          <a:prstGeom prst="curvedConnector3">
            <a:avLst>
              <a:gd name="adj1" fmla="val 50000"/>
            </a:avLst>
          </a:prstGeom>
          <a:noFill/>
          <a:ln w="762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96" name="Google Shape;196;g218abaf3a67_0_192"/>
          <p:cNvSpPr/>
          <p:nvPr/>
        </p:nvSpPr>
        <p:spPr>
          <a:xfrm>
            <a:off x="1704975" y="2914012"/>
            <a:ext cx="1187400" cy="11685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70AD4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sv-SE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Observera och beskriva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g218abaf3a67_0_192"/>
          <p:cNvSpPr/>
          <p:nvPr/>
        </p:nvSpPr>
        <p:spPr>
          <a:xfrm rot="718760">
            <a:off x="2668313" y="3799943"/>
            <a:ext cx="1435256" cy="922475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70AD4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sv-SE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Tillåta den primära känslan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g218abaf3a67_0_192"/>
          <p:cNvSpPr/>
          <p:nvPr/>
        </p:nvSpPr>
        <p:spPr>
          <a:xfrm>
            <a:off x="4219131" y="4187594"/>
            <a:ext cx="1524000" cy="603300"/>
          </a:xfrm>
          <a:prstGeom prst="ellipse">
            <a:avLst/>
          </a:prstGeom>
          <a:solidFill>
            <a:srgbClr val="FFFFFF"/>
          </a:solidFill>
          <a:ln w="19050" cap="flat" cmpd="sng">
            <a:solidFill>
              <a:srgbClr val="70AD4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sv-SE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Självvalidera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g218abaf3a67_0_192"/>
          <p:cNvSpPr/>
          <p:nvPr/>
        </p:nvSpPr>
        <p:spPr>
          <a:xfrm>
            <a:off x="5743131" y="4137833"/>
            <a:ext cx="1562100" cy="5970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70AD4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sv-SE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Självtrösta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g218abaf3a67_0_192"/>
          <p:cNvSpPr/>
          <p:nvPr/>
        </p:nvSpPr>
        <p:spPr>
          <a:xfrm>
            <a:off x="7340156" y="3811905"/>
            <a:ext cx="1632000" cy="10479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70AD4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sv-SE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Aktivera sig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g218abaf3a67_0_192"/>
          <p:cNvSpPr/>
          <p:nvPr/>
        </p:nvSpPr>
        <p:spPr>
          <a:xfrm>
            <a:off x="8972106" y="3648075"/>
            <a:ext cx="1320900" cy="723900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70AD4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sv-SE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Lättnad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g218abaf3a67_0_192"/>
          <p:cNvSpPr/>
          <p:nvPr/>
        </p:nvSpPr>
        <p:spPr>
          <a:xfrm rot="-5400000">
            <a:off x="5513040" y="2543095"/>
            <a:ext cx="771000" cy="6585000"/>
          </a:xfrm>
          <a:prstGeom prst="leftBrace">
            <a:avLst>
              <a:gd name="adj1" fmla="val 8333"/>
              <a:gd name="adj2" fmla="val 50000"/>
            </a:avLst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g218abaf3a67_0_192"/>
          <p:cNvSpPr txBox="1"/>
          <p:nvPr/>
        </p:nvSpPr>
        <p:spPr>
          <a:xfrm>
            <a:off x="3932238" y="5648325"/>
            <a:ext cx="2444700" cy="6414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sv-SE"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Känsloreglering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g218abaf3a67_0_192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sv-SE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Använda sina färdigheter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g218abaf3a67_0_192"/>
          <p:cNvSpPr/>
          <p:nvPr/>
        </p:nvSpPr>
        <p:spPr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g218abaf3a67_0_19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sv-SE"/>
              <a:t>3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Microsoft Office PowerPoint</Application>
  <PresentationFormat>Bredbild</PresentationFormat>
  <Paragraphs>41</Paragraphs>
  <Slides>3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Office-tema</vt:lpstr>
      <vt:lpstr>Office-tema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Caroline Järkestig Vasquez</dc:creator>
  <cp:lastModifiedBy>Oland Fhsk</cp:lastModifiedBy>
  <cp:revision>1</cp:revision>
  <dcterms:created xsi:type="dcterms:W3CDTF">2022-09-06T09:16:43Z</dcterms:created>
  <dcterms:modified xsi:type="dcterms:W3CDTF">2025-05-19T11:11:38Z</dcterms:modified>
</cp:coreProperties>
</file>