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g1UhbdAvcxzbajKTOtkZY5RWAp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b74f8473c0_1_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b74f8473c0_1_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0462d97b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0462d97b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b74f8473c0_1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b74f8473c0_1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b74f8473c0_1_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b74f8473c0_1_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b74f8473c0_1_8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b74f8473c0_1_8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74f8473c0_1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b74f8473c0_1_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b74f8473c0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2b74f8473c0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b74f8473c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b74f8473c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b74f8473c0_1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b74f8473c0_1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74f8473c0_1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b74f8473c0_1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b74f8473c0_1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2b74f8473c0_1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b74f8473c0_1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2b74f8473c0_1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 type="twoObj">
  <p:cSld name="TWO_OBJEC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med bildtex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838200" y="5947125"/>
            <a:ext cx="105156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sv-SE" b="1"/>
              <a:t>       </a:t>
            </a:r>
            <a:endParaRPr b="1"/>
          </a:p>
        </p:txBody>
      </p:sp>
      <p:sp>
        <p:nvSpPr>
          <p:cNvPr id="85" name="Google Shape;85;p1"/>
          <p:cNvSpPr txBox="1"/>
          <p:nvPr/>
        </p:nvSpPr>
        <p:spPr>
          <a:xfrm>
            <a:off x="4753875" y="2782500"/>
            <a:ext cx="3000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SKILLS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sv-SE"/>
              <a:t>1</a:t>
            </a:fld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4557100" y="4802100"/>
            <a:ext cx="28626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Tillfälle 1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t="11080" b="8156"/>
          <a:stretch/>
        </p:blipFill>
        <p:spPr>
          <a:xfrm>
            <a:off x="3021175" y="357875"/>
            <a:ext cx="5053100" cy="57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b74f8473c0_1_79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 Vad förväntas av oss?</a:t>
            </a:r>
            <a:endParaRPr/>
          </a:p>
        </p:txBody>
      </p:sp>
      <p:sp>
        <p:nvSpPr>
          <p:cNvPr id="187" name="Google Shape;187;g2b74f8473c0_1_79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aktivt deltagande under träffarna så gott man kan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Öva hemma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Ha en villighet - uppmärksamma när villigheten blir lite mindre</a:t>
            </a:r>
            <a:endParaRPr/>
          </a:p>
        </p:txBody>
      </p:sp>
      <p:sp>
        <p:nvSpPr>
          <p:cNvPr id="188" name="Google Shape;188;g2b74f8473c0_1_7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sv-SE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0462d97b78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30462d97b78_0_0"/>
          <p:cNvSpPr txBox="1">
            <a:spLocks noGrp="1"/>
          </p:cNvSpPr>
          <p:nvPr>
            <p:ph type="body" idx="1"/>
          </p:nvPr>
        </p:nvSpPr>
        <p:spPr>
          <a:xfrm>
            <a:off x="838200" y="745250"/>
            <a:ext cx="10515600" cy="591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v-SE" b="1"/>
              <a:t>Vad gäller i rummet?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⮚"/>
            </a:pPr>
            <a:r>
              <a:rPr lang="sv-SE" sz="2400" b="1"/>
              <a:t>Kom varje lektion. Kom i tid. Meddela om du blir sen eller är sjuk. </a:t>
            </a:r>
            <a:endParaRPr sz="2400" b="1"/>
          </a:p>
          <a:p>
            <a:pPr marL="4572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/>
          </a:p>
          <a:p>
            <a:pPr marL="457200" lvl="0" indent="-3810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⮚"/>
            </a:pPr>
            <a:r>
              <a:rPr lang="sv-SE" sz="2400" b="1"/>
              <a:t>Prata snällt med varandra. </a:t>
            </a:r>
            <a:endParaRPr sz="2400" b="1"/>
          </a:p>
          <a:p>
            <a:pPr marL="4572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/>
          </a:p>
          <a:p>
            <a:pPr marL="457200" lvl="0" indent="-3810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⮚"/>
            </a:pPr>
            <a:r>
              <a:rPr lang="sv-SE" sz="2400" b="1"/>
              <a:t>Det vi säger i rummet stannar i rummet. </a:t>
            </a:r>
            <a:endParaRPr sz="2400" b="1"/>
          </a:p>
          <a:p>
            <a:pPr marL="4572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/>
          </a:p>
          <a:p>
            <a:pPr marL="457200" lvl="0" indent="-3810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⮚"/>
            </a:pPr>
            <a:r>
              <a:rPr lang="sv-SE" sz="2400" b="1"/>
              <a:t>Vi kommer att lära oss färdigheter för att ta hand om oss själva. Ni behöver vara aktiva på lektionen för att lära er det. </a:t>
            </a:r>
            <a:endParaRPr sz="24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800"/>
          </a:p>
        </p:txBody>
      </p:sp>
      <p:pic>
        <p:nvPicPr>
          <p:cNvPr id="195" name="Google Shape;195;g30462d97b78_0_0"/>
          <p:cNvPicPr preferRelativeResize="0"/>
          <p:nvPr/>
        </p:nvPicPr>
        <p:blipFill rotWithShape="1">
          <a:blip r:embed="rId3">
            <a:alphaModFix/>
          </a:blip>
          <a:srcRect b="17668"/>
          <a:stretch/>
        </p:blipFill>
        <p:spPr>
          <a:xfrm>
            <a:off x="4668025" y="365125"/>
            <a:ext cx="2067475" cy="169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30462d97b78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sv-SE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b74f8473c0_1_801"/>
          <p:cNvSpPr txBox="1">
            <a:spLocks noGrp="1"/>
          </p:cNvSpPr>
          <p:nvPr>
            <p:ph type="title"/>
          </p:nvPr>
        </p:nvSpPr>
        <p:spPr>
          <a:xfrm>
            <a:off x="838200" y="121800"/>
            <a:ext cx="10515600" cy="1188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Medveten närvaro</a:t>
            </a:r>
            <a:endParaRPr/>
          </a:p>
        </p:txBody>
      </p:sp>
      <p:sp>
        <p:nvSpPr>
          <p:cNvPr id="202" name="Google Shape;202;g2b74f8473c0_1_801"/>
          <p:cNvSpPr txBox="1">
            <a:spLocks noGrp="1"/>
          </p:cNvSpPr>
          <p:nvPr>
            <p:ph type="body" idx="1"/>
          </p:nvPr>
        </p:nvSpPr>
        <p:spPr>
          <a:xfrm>
            <a:off x="838200" y="1310700"/>
            <a:ext cx="10515600" cy="554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Ett sätt att väcka dina sinnen - inte avslappning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ökar din koncentration - möjlighet att välja var jag ska ha fokus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uppmärksamma viktiga signaler från kroppen eller från känslor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stå ut med smärta, minska ångest och depression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ökad medvetenhet ger mig kontroll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mvn krävs för att jag ska kunna använda de andra färdigheterna</a:t>
            </a:r>
            <a:endParaRPr/>
          </a:p>
        </p:txBody>
      </p:sp>
      <p:sp>
        <p:nvSpPr>
          <p:cNvPr id="203" name="Google Shape;203;g2b74f8473c0_1_8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sv-SE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b74f8473c0_1_8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2b74f8473c0_1_8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36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36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36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3600" b="1"/>
              <a:t>Övning </a:t>
            </a:r>
            <a:endParaRPr sz="3600" b="1"/>
          </a:p>
        </p:txBody>
      </p:sp>
      <p:sp>
        <p:nvSpPr>
          <p:cNvPr id="210" name="Google Shape;210;g2b74f8473c0_1_8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sv-SE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b74f8473c0_1_80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Hemuppgift</a:t>
            </a:r>
            <a:endParaRPr/>
          </a:p>
        </p:txBody>
      </p:sp>
      <p:sp>
        <p:nvSpPr>
          <p:cNvPr id="216" name="Google Shape;216;g2b74f8473c0_1_80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3100" b="1"/>
              <a:t>Stanna upp en gång per dag och bara fokusera på ditt andetag en liten stund</a:t>
            </a:r>
            <a:endParaRPr sz="3100" b="1"/>
          </a:p>
        </p:txBody>
      </p:sp>
      <p:sp>
        <p:nvSpPr>
          <p:cNvPr id="217" name="Google Shape;217;g2b74f8473c0_1_80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sv-SE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 idx="4294967295"/>
          </p:nvPr>
        </p:nvSpPr>
        <p:spPr>
          <a:xfrm>
            <a:off x="838200" y="73153"/>
            <a:ext cx="10515600" cy="106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/>
              <a:t>Vad ska vi göra idag?</a:t>
            </a:r>
            <a:endParaRPr b="1"/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4294967295"/>
          </p:nvPr>
        </p:nvSpPr>
        <p:spPr>
          <a:xfrm>
            <a:off x="838200" y="1051560"/>
            <a:ext cx="10515600" cy="563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 dirty="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sv-SE" b="1" dirty="0"/>
              <a:t>presentation av oss, innehåll och struktur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 dirty="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sv-SE" b="1" dirty="0"/>
              <a:t>varför är färdigheter hjälpsamma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 dirty="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sv-SE" b="1" dirty="0"/>
              <a:t>övningar</a:t>
            </a:r>
            <a:endParaRPr b="1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b="1" dirty="0"/>
              <a:t> </a:t>
            </a:r>
            <a:endParaRPr b="1" u="sng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u="sng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sv-SE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b74f8473c0_1_8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2b74f8473c0_1_8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43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43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4300" b="1"/>
              <a:t>Övning - presentation</a:t>
            </a:r>
            <a:endParaRPr sz="4300" b="1"/>
          </a:p>
        </p:txBody>
      </p:sp>
      <p:sp>
        <p:nvSpPr>
          <p:cNvPr id="102" name="Google Shape;102;g2b74f8473c0_1_8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sv-SE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74f8473c0_1_5"/>
          <p:cNvSpPr txBox="1">
            <a:spLocks noGrp="1"/>
          </p:cNvSpPr>
          <p:nvPr>
            <p:ph type="title"/>
          </p:nvPr>
        </p:nvSpPr>
        <p:spPr>
          <a:xfrm>
            <a:off x="838200" y="370703"/>
            <a:ext cx="10515600" cy="17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sv-SE" b="1"/>
              <a:t>Vad kommer läras ut?</a:t>
            </a:r>
            <a:br>
              <a:rPr lang="sv-SE" b="1"/>
            </a:br>
            <a:r>
              <a:rPr lang="sv-SE" b="1"/>
              <a:t>De fyra grundpelarna</a:t>
            </a:r>
            <a:endParaRPr/>
          </a:p>
        </p:txBody>
      </p:sp>
      <p:sp>
        <p:nvSpPr>
          <p:cNvPr id="108" name="Google Shape;108;g2b74f8473c0_1_5"/>
          <p:cNvSpPr txBox="1">
            <a:spLocks noGrp="1"/>
          </p:cNvSpPr>
          <p:nvPr>
            <p:ph type="body" idx="1"/>
          </p:nvPr>
        </p:nvSpPr>
        <p:spPr>
          <a:xfrm>
            <a:off x="838200" y="1737360"/>
            <a:ext cx="10515600" cy="47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109" name="Google Shape;109;g2b74f8473c0_1_5"/>
          <p:cNvSpPr/>
          <p:nvPr/>
        </p:nvSpPr>
        <p:spPr>
          <a:xfrm>
            <a:off x="1458096" y="3649362"/>
            <a:ext cx="2199600" cy="840300"/>
          </a:xfrm>
          <a:prstGeom prst="rect">
            <a:avLst/>
          </a:prstGeom>
          <a:solidFill>
            <a:srgbClr val="00B050"/>
          </a:solidFill>
          <a:ln w="19050" cap="rnd" cmpd="sng">
            <a:solidFill>
              <a:srgbClr val="9B2C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Medveten Närvaro</a:t>
            </a:r>
            <a:endParaRPr/>
          </a:p>
        </p:txBody>
      </p:sp>
      <p:sp>
        <p:nvSpPr>
          <p:cNvPr id="110" name="Google Shape;110;g2b74f8473c0_1_5"/>
          <p:cNvSpPr/>
          <p:nvPr/>
        </p:nvSpPr>
        <p:spPr>
          <a:xfrm>
            <a:off x="7182105" y="3621696"/>
            <a:ext cx="3090600" cy="741300"/>
          </a:xfrm>
          <a:prstGeom prst="rect">
            <a:avLst/>
          </a:prstGeom>
          <a:solidFill>
            <a:srgbClr val="FF0000"/>
          </a:solidFill>
          <a:ln w="19050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Känsloreglering</a:t>
            </a:r>
            <a:endParaRPr/>
          </a:p>
        </p:txBody>
      </p:sp>
      <p:sp>
        <p:nvSpPr>
          <p:cNvPr id="111" name="Google Shape;111;g2b74f8473c0_1_5"/>
          <p:cNvSpPr/>
          <p:nvPr/>
        </p:nvSpPr>
        <p:spPr>
          <a:xfrm>
            <a:off x="4407249" y="5215875"/>
            <a:ext cx="2397300" cy="840300"/>
          </a:xfrm>
          <a:prstGeom prst="rect">
            <a:avLst/>
          </a:prstGeom>
          <a:solidFill>
            <a:srgbClr val="00B0F0"/>
          </a:solidFill>
          <a:ln w="19050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Relationer</a:t>
            </a:r>
            <a:endParaRPr/>
          </a:p>
        </p:txBody>
      </p:sp>
      <p:sp>
        <p:nvSpPr>
          <p:cNvPr id="112" name="Google Shape;112;g2b74f8473c0_1_5"/>
          <p:cNvSpPr/>
          <p:nvPr/>
        </p:nvSpPr>
        <p:spPr>
          <a:xfrm>
            <a:off x="4151822" y="2008971"/>
            <a:ext cx="2792700" cy="897900"/>
          </a:xfrm>
          <a:prstGeom prst="rect">
            <a:avLst/>
          </a:prstGeom>
          <a:solidFill>
            <a:srgbClr val="FFC000"/>
          </a:solidFill>
          <a:ln w="19050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Stå ut färdigheter</a:t>
            </a:r>
            <a:endParaRPr/>
          </a:p>
        </p:txBody>
      </p:sp>
      <p:sp>
        <p:nvSpPr>
          <p:cNvPr id="113" name="Google Shape;113;g2b74f8473c0_1_5"/>
          <p:cNvSpPr/>
          <p:nvPr/>
        </p:nvSpPr>
        <p:spPr>
          <a:xfrm>
            <a:off x="2405447" y="2479589"/>
            <a:ext cx="782700" cy="8010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g2b74f8473c0_1_5"/>
          <p:cNvSpPr/>
          <p:nvPr/>
        </p:nvSpPr>
        <p:spPr>
          <a:xfrm rot="5400000">
            <a:off x="8000878" y="2279797"/>
            <a:ext cx="828000" cy="10134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115;g2b74f8473c0_1_5"/>
          <p:cNvSpPr/>
          <p:nvPr/>
        </p:nvSpPr>
        <p:spPr>
          <a:xfrm rot="10800000">
            <a:off x="7922838" y="4784191"/>
            <a:ext cx="924600" cy="8979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g2b74f8473c0_1_5"/>
          <p:cNvSpPr/>
          <p:nvPr/>
        </p:nvSpPr>
        <p:spPr>
          <a:xfrm rot="-5400000">
            <a:off x="2435298" y="4828441"/>
            <a:ext cx="823800" cy="8835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g2b74f8473c0_1_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sv-SE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b74f8473c0_1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Struktur på varje tillfälle</a:t>
            </a:r>
            <a:endParaRPr/>
          </a:p>
        </p:txBody>
      </p:sp>
      <p:sp>
        <p:nvSpPr>
          <p:cNvPr id="123" name="Google Shape;123;g2b74f8473c0_1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 b="1"/>
              <a:t>Medveten Närvaro övning </a:t>
            </a:r>
            <a:r>
              <a:rPr lang="sv-SE"/>
              <a:t>- landa i rummet, öva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 b="1">
                <a:solidFill>
                  <a:srgbClr val="FF0000"/>
                </a:solidFill>
              </a:rPr>
              <a:t>Genomgång av hemuppgift</a:t>
            </a:r>
            <a:r>
              <a:rPr lang="sv-SE">
                <a:solidFill>
                  <a:srgbClr val="FF0000"/>
                </a:solidFill>
              </a:rPr>
              <a:t> - diskussion</a:t>
            </a:r>
            <a:r>
              <a:rPr lang="sv-SE"/>
              <a:t>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 b="1"/>
              <a:t>Temat för veckan</a:t>
            </a:r>
            <a:r>
              <a:rPr lang="sv-SE"/>
              <a:t> - film, musik, övning, diskussion etc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</a:pPr>
            <a:r>
              <a:rPr lang="sv-SE" b="1">
                <a:solidFill>
                  <a:srgbClr val="FF0000"/>
                </a:solidFill>
              </a:rPr>
              <a:t>Ny hemuppgift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24" name="Google Shape;124;g2b74f8473c0_1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sv-SE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b74f8473c0_1_8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b74f8473c0_1_8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36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36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36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3600" b="1"/>
              <a:t>Övning - Snabbscanning</a:t>
            </a:r>
            <a:endParaRPr sz="36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3600" b="1"/>
              <a:t>Din uppgift?</a:t>
            </a:r>
            <a:endParaRPr sz="3600" b="1"/>
          </a:p>
        </p:txBody>
      </p:sp>
      <p:sp>
        <p:nvSpPr>
          <p:cNvPr id="131" name="Google Shape;131;g2b74f8473c0_1_8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sv-SE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b74f8473c0_1_2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b74f8473c0_1_2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3200" b="1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3200" b="1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3200" b="1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3700" b="1"/>
              <a:t>Varför kan det vara bra att lära sig färdigheter?</a:t>
            </a:r>
            <a:endParaRPr sz="3700" b="1"/>
          </a:p>
        </p:txBody>
      </p:sp>
      <p:sp>
        <p:nvSpPr>
          <p:cNvPr id="138" name="Google Shape;138;g2b74f8473c0_1_2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sv-SE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b74f8473c0_1_268"/>
          <p:cNvSpPr txBox="1"/>
          <p:nvPr/>
        </p:nvSpPr>
        <p:spPr>
          <a:xfrm>
            <a:off x="767800" y="1329150"/>
            <a:ext cx="1600200" cy="1162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-SE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Sårbarhet</a:t>
            </a:r>
            <a:r>
              <a:rPr lang="sv-SE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inte ätit, sovit dåligt, förkyld</a:t>
            </a:r>
            <a:endParaRPr sz="2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2b74f8473c0_1_268"/>
          <p:cNvSpPr/>
          <p:nvPr/>
        </p:nvSpPr>
        <p:spPr>
          <a:xfrm>
            <a:off x="452198" y="2702879"/>
            <a:ext cx="2697300" cy="16890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-SE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Trigger</a:t>
            </a:r>
            <a:r>
              <a:rPr lang="sv-SE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blir kallad till samtal med rektorn</a:t>
            </a:r>
            <a:endParaRPr sz="2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2b74f8473c0_1_268"/>
          <p:cNvSpPr/>
          <p:nvPr/>
        </p:nvSpPr>
        <p:spPr>
          <a:xfrm>
            <a:off x="2271901" y="4037599"/>
            <a:ext cx="2697300" cy="1435200"/>
          </a:xfrm>
          <a:prstGeom prst="ellipse">
            <a:avLst/>
          </a:prstGeom>
          <a:gradFill>
            <a:gsLst>
              <a:gs pos="0">
                <a:srgbClr val="E96C8F"/>
              </a:gs>
              <a:gs pos="100000">
                <a:srgbClr val="C02653"/>
              </a:gs>
            </a:gsLst>
            <a:lin ang="5400012" scaled="0"/>
          </a:gra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/>
          </a:p>
        </p:txBody>
      </p:sp>
      <p:sp>
        <p:nvSpPr>
          <p:cNvPr id="146" name="Google Shape;146;g2b74f8473c0_1_268"/>
          <p:cNvSpPr/>
          <p:nvPr/>
        </p:nvSpPr>
        <p:spPr>
          <a:xfrm>
            <a:off x="4882375" y="4295850"/>
            <a:ext cx="2697300" cy="1689000"/>
          </a:xfrm>
          <a:prstGeom prst="ellipse">
            <a:avLst/>
          </a:prstGeom>
          <a:solidFill>
            <a:srgbClr val="5B9BD5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-SE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Dömande tankar</a:t>
            </a:r>
            <a:r>
              <a:rPr lang="sv-SE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-S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jag har gjort ngt fel, det är så typiskt mig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-SE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rektorn är inte klok,  ingen rektor ska få bestämma över mig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2b74f8473c0_1_268"/>
          <p:cNvSpPr/>
          <p:nvPr/>
        </p:nvSpPr>
        <p:spPr>
          <a:xfrm>
            <a:off x="7160450" y="3603224"/>
            <a:ext cx="2453400" cy="1435200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-SE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Sekundär känsla</a:t>
            </a:r>
            <a:r>
              <a:rPr lang="sv-SE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Skam, </a:t>
            </a:r>
            <a:r>
              <a:rPr lang="sv-SE" sz="17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ilska</a:t>
            </a:r>
            <a:endParaRPr sz="2400" b="1" i="0" u="none" strike="noStrike" cap="none">
              <a:solidFill>
                <a:srgbClr val="FF0000"/>
              </a:solidFill>
            </a:endParaRPr>
          </a:p>
        </p:txBody>
      </p:sp>
      <p:sp>
        <p:nvSpPr>
          <p:cNvPr id="148" name="Google Shape;148;g2b74f8473c0_1_268"/>
          <p:cNvSpPr/>
          <p:nvPr/>
        </p:nvSpPr>
        <p:spPr>
          <a:xfrm>
            <a:off x="8166300" y="2344287"/>
            <a:ext cx="2536200" cy="1308000"/>
          </a:xfrm>
          <a:prstGeom prst="ellipse">
            <a:avLst/>
          </a:prstGeom>
          <a:solidFill>
            <a:srgbClr val="5B9BD5"/>
          </a:solidFill>
          <a:ln w="12700" cap="flat" cmpd="sng">
            <a:solidFill>
              <a:srgbClr val="1F4D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-SE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Dömande Tankar:</a:t>
            </a:r>
            <a:r>
              <a:rPr lang="sv-SE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jag är värdelös,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-SE"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j..la lärare som tjallar till rektorn</a:t>
            </a:r>
            <a:endParaRPr sz="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2b74f8473c0_1_268"/>
          <p:cNvSpPr/>
          <p:nvPr/>
        </p:nvSpPr>
        <p:spPr>
          <a:xfrm>
            <a:off x="10170200" y="3127875"/>
            <a:ext cx="2110500" cy="18207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-SE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r>
              <a:rPr lang="sv-SE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sz="1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-SE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beteende:</a:t>
            </a:r>
            <a:endParaRPr sz="12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-S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går ej på mötet, ännu sämre närvaro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2b74f8473c0_1_268"/>
          <p:cNvSpPr/>
          <p:nvPr/>
        </p:nvSpPr>
        <p:spPr>
          <a:xfrm>
            <a:off x="10073098" y="5014754"/>
            <a:ext cx="2005800" cy="13080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-SE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Tillfällig lättnad</a:t>
            </a: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2b74f8473c0_1_268"/>
          <p:cNvSpPr/>
          <p:nvPr/>
        </p:nvSpPr>
        <p:spPr>
          <a:xfrm rot="1068806">
            <a:off x="3249832" y="3094936"/>
            <a:ext cx="2894888" cy="577307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9050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g2b74f8473c0_1_268"/>
          <p:cNvSpPr txBox="1"/>
          <p:nvPr/>
        </p:nvSpPr>
        <p:spPr>
          <a:xfrm>
            <a:off x="4674825" y="1897125"/>
            <a:ext cx="1716600" cy="59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-SE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Hoppar direkt dit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2b74f8473c0_1_268"/>
          <p:cNvSpPr/>
          <p:nvPr/>
        </p:nvSpPr>
        <p:spPr>
          <a:xfrm>
            <a:off x="830125" y="5000"/>
            <a:ext cx="4443600" cy="9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sv-SE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Kedjeanalys visar färdighetsbrister</a:t>
            </a:r>
            <a:endParaRPr sz="13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2b74f8473c0_1_268"/>
          <p:cNvSpPr/>
          <p:nvPr/>
        </p:nvSpPr>
        <p:spPr>
          <a:xfrm>
            <a:off x="5273750" y="81650"/>
            <a:ext cx="3983100" cy="9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g2b74f8473c0_1_268"/>
          <p:cNvSpPr/>
          <p:nvPr/>
        </p:nvSpPr>
        <p:spPr>
          <a:xfrm rot="3289782">
            <a:off x="6065052" y="267526"/>
            <a:ext cx="1484873" cy="6593956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2b74f8473c0_1_268"/>
          <p:cNvSpPr/>
          <p:nvPr/>
        </p:nvSpPr>
        <p:spPr>
          <a:xfrm rot="-7451454">
            <a:off x="7300914" y="1445541"/>
            <a:ext cx="2246455" cy="6760661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b74f8473c0_1_2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sv-SE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b74f8473c0_1_529"/>
          <p:cNvSpPr txBox="1"/>
          <p:nvPr/>
        </p:nvSpPr>
        <p:spPr>
          <a:xfrm>
            <a:off x="485448" y="355550"/>
            <a:ext cx="1359000" cy="98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-SE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Sårbarhet</a:t>
            </a:r>
            <a:r>
              <a:rPr lang="sv-SE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inte ätit, sovit dåligt, förkyld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2b74f8473c0_1_529"/>
          <p:cNvSpPr/>
          <p:nvPr/>
        </p:nvSpPr>
        <p:spPr>
          <a:xfrm>
            <a:off x="-1" y="1464999"/>
            <a:ext cx="2025600" cy="1376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-SE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Trigger</a:t>
            </a:r>
            <a:r>
              <a:rPr lang="sv-SE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v-S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kallad till möte med rektorn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2b74f8473c0_1_529"/>
          <p:cNvSpPr/>
          <p:nvPr/>
        </p:nvSpPr>
        <p:spPr>
          <a:xfrm>
            <a:off x="1934273" y="1568805"/>
            <a:ext cx="2089800" cy="1168500"/>
          </a:xfrm>
          <a:prstGeom prst="ellipse">
            <a:avLst/>
          </a:prstGeom>
          <a:gradFill>
            <a:gsLst>
              <a:gs pos="0">
                <a:srgbClr val="F18C55"/>
              </a:gs>
              <a:gs pos="50000">
                <a:srgbClr val="F67B28"/>
              </a:gs>
              <a:gs pos="100000">
                <a:srgbClr val="E56B17"/>
              </a:gs>
            </a:gsLst>
            <a:lin ang="5400012" scaled="0"/>
          </a:gradFill>
          <a:ln>
            <a:noFill/>
          </a:ln>
          <a:effectLst>
            <a:outerShdw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-SE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Primär känsla</a:t>
            </a:r>
            <a:r>
              <a:rPr lang="sv-SE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v-S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rädsla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2b74f8473c0_1_529"/>
          <p:cNvSpPr/>
          <p:nvPr/>
        </p:nvSpPr>
        <p:spPr>
          <a:xfrm>
            <a:off x="3954800" y="2091702"/>
            <a:ext cx="2089800" cy="1502100"/>
          </a:xfrm>
          <a:prstGeom prst="ellipse">
            <a:avLst/>
          </a:prstGeom>
          <a:solidFill>
            <a:srgbClr val="5B9BD5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-SE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Dömande tankar</a:t>
            </a:r>
            <a:r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:jag har gjort ngt fel, det är så typiskt mig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-SE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rektorn är inte klok, ingen ska få bestämma över mig</a:t>
            </a:r>
            <a:r>
              <a:rPr lang="sv-SE" sz="1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2b74f8473c0_1_529"/>
          <p:cNvSpPr/>
          <p:nvPr/>
        </p:nvSpPr>
        <p:spPr>
          <a:xfrm>
            <a:off x="5032899" y="838451"/>
            <a:ext cx="2025600" cy="1376100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sv-SE" sz="1500" b="1" i="0" u="none" strike="noStrike" cap="none">
                <a:solidFill>
                  <a:schemeClr val="dk1"/>
                </a:solidFill>
              </a:rPr>
              <a:t>Sekundär känsla: </a:t>
            </a:r>
            <a:r>
              <a:rPr lang="sv-SE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Skam, </a:t>
            </a:r>
            <a:r>
              <a:rPr lang="sv-SE" sz="1500" b="1" i="0" u="none" strike="noStrike" cap="none">
                <a:solidFill>
                  <a:srgbClr val="FF0000"/>
                </a:solidFill>
              </a:rPr>
              <a:t>ilska</a:t>
            </a:r>
            <a:endParaRPr sz="1700" b="1">
              <a:solidFill>
                <a:srgbClr val="FF0000"/>
              </a:solidFill>
            </a:endParaRPr>
          </a:p>
        </p:txBody>
      </p:sp>
      <p:sp>
        <p:nvSpPr>
          <p:cNvPr id="167" name="Google Shape;167;g2b74f8473c0_1_529"/>
          <p:cNvSpPr/>
          <p:nvPr/>
        </p:nvSpPr>
        <p:spPr>
          <a:xfrm>
            <a:off x="7120875" y="457204"/>
            <a:ext cx="2089800" cy="1231800"/>
          </a:xfrm>
          <a:prstGeom prst="ellipse">
            <a:avLst/>
          </a:prstGeom>
          <a:solidFill>
            <a:srgbClr val="5B9BD5"/>
          </a:solidFill>
          <a:ln w="12700" cap="flat" cmpd="sng">
            <a:solidFill>
              <a:srgbClr val="1F4D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-SE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Dömande Tankar</a:t>
            </a:r>
            <a:r>
              <a:rPr lang="sv-SE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jag är värdelös. </a:t>
            </a:r>
            <a:r>
              <a:rPr lang="sv-SE" sz="15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j..l</a:t>
            </a:r>
            <a:r>
              <a:rPr lang="sv-SE" sz="15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lärare som tjallar</a:t>
            </a:r>
            <a:endParaRPr sz="2200" b="1" i="0" u="none" strike="noStrike" cap="none">
              <a:solidFill>
                <a:srgbClr val="FF0000"/>
              </a:solidFill>
            </a:endParaRPr>
          </a:p>
        </p:txBody>
      </p:sp>
      <p:sp>
        <p:nvSpPr>
          <p:cNvPr id="168" name="Google Shape;168;g2b74f8473c0_1_529"/>
          <p:cNvSpPr/>
          <p:nvPr/>
        </p:nvSpPr>
        <p:spPr>
          <a:xfrm>
            <a:off x="8649524" y="1672073"/>
            <a:ext cx="2089800" cy="12318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-SE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Problembeteende: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-SE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kommer inte till mötet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2b74f8473c0_1_529"/>
          <p:cNvSpPr/>
          <p:nvPr/>
        </p:nvSpPr>
        <p:spPr>
          <a:xfrm>
            <a:off x="10470526" y="2366798"/>
            <a:ext cx="1524000" cy="1124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-SE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Tillfällig lättnad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0" name="Google Shape;170;g2b74f8473c0_1_529"/>
          <p:cNvCxnSpPr/>
          <p:nvPr/>
        </p:nvCxnSpPr>
        <p:spPr>
          <a:xfrm rot="5400000">
            <a:off x="3118965" y="2310908"/>
            <a:ext cx="1256400" cy="869700"/>
          </a:xfrm>
          <a:prstGeom prst="curvedConnector3">
            <a:avLst>
              <a:gd name="adj1" fmla="val 50000"/>
            </a:avLst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1" name="Google Shape;171;g2b74f8473c0_1_529"/>
          <p:cNvSpPr/>
          <p:nvPr/>
        </p:nvSpPr>
        <p:spPr>
          <a:xfrm>
            <a:off x="1147100" y="3244373"/>
            <a:ext cx="1524000" cy="13761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-SE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Observera och beskriva</a:t>
            </a:r>
            <a:endParaRPr sz="22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2" name="Google Shape;172;g2b74f8473c0_1_529"/>
          <p:cNvSpPr/>
          <p:nvPr/>
        </p:nvSpPr>
        <p:spPr>
          <a:xfrm rot="718657">
            <a:off x="2639353" y="3825862"/>
            <a:ext cx="1711563" cy="1172422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-SE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Tillåta den primära känslan</a:t>
            </a:r>
            <a:endParaRPr sz="22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g2b74f8473c0_1_529"/>
          <p:cNvSpPr/>
          <p:nvPr/>
        </p:nvSpPr>
        <p:spPr>
          <a:xfrm>
            <a:off x="4360349" y="4160252"/>
            <a:ext cx="1848000" cy="888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-SE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Självvalidera</a:t>
            </a:r>
            <a:endParaRPr sz="22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4" name="Google Shape;174;g2b74f8473c0_1_529"/>
          <p:cNvSpPr/>
          <p:nvPr/>
        </p:nvSpPr>
        <p:spPr>
          <a:xfrm>
            <a:off x="6276999" y="4201247"/>
            <a:ext cx="1848000" cy="7710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-SE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Acceptera att jag blir orolig</a:t>
            </a:r>
            <a:endParaRPr sz="20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5" name="Google Shape;175;g2b74f8473c0_1_529"/>
          <p:cNvSpPr/>
          <p:nvPr/>
        </p:nvSpPr>
        <p:spPr>
          <a:xfrm>
            <a:off x="8193649" y="4111550"/>
            <a:ext cx="1848000" cy="11241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-SE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Göra tvärtemot känslan</a:t>
            </a:r>
            <a:endParaRPr sz="23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6" name="Google Shape;176;g2b74f8473c0_1_529"/>
          <p:cNvSpPr/>
          <p:nvPr/>
        </p:nvSpPr>
        <p:spPr>
          <a:xfrm>
            <a:off x="10110298" y="4281700"/>
            <a:ext cx="1779600" cy="11685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-SE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Lättnad</a:t>
            </a:r>
            <a:endParaRPr sz="25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7" name="Google Shape;177;g2b74f8473c0_1_529"/>
          <p:cNvSpPr/>
          <p:nvPr/>
        </p:nvSpPr>
        <p:spPr>
          <a:xfrm rot="-5400000">
            <a:off x="5513040" y="2543095"/>
            <a:ext cx="771000" cy="65850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g2b74f8473c0_1_529"/>
          <p:cNvSpPr txBox="1"/>
          <p:nvPr/>
        </p:nvSpPr>
        <p:spPr>
          <a:xfrm>
            <a:off x="4676163" y="6112550"/>
            <a:ext cx="2444700" cy="64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sv-SE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sv-SE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Känsloreglering</a:t>
            </a: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2b74f8473c0_1_529"/>
          <p:cNvSpPr/>
          <p:nvPr/>
        </p:nvSpPr>
        <p:spPr>
          <a:xfrm>
            <a:off x="2606050" y="119800"/>
            <a:ext cx="10071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sv-SE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Använda sina färdigheter</a:t>
            </a:r>
            <a:endParaRPr sz="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2b74f8473c0_1_529"/>
          <p:cNvSpPr/>
          <p:nvPr/>
        </p:nvSpPr>
        <p:spPr>
          <a:xfrm>
            <a:off x="-197475" y="-10165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g2b74f8473c0_1_5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sv-SE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Microsoft Office PowerPoint</Application>
  <PresentationFormat>Bredbild</PresentationFormat>
  <Paragraphs>123</Paragraphs>
  <Slides>14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Calibri</vt:lpstr>
      <vt:lpstr>Office-tema</vt:lpstr>
      <vt:lpstr>       </vt:lpstr>
      <vt:lpstr>Vad ska vi göra idag?</vt:lpstr>
      <vt:lpstr>PowerPoint-presentation</vt:lpstr>
      <vt:lpstr>Vad kommer läras ut? De fyra grundpelarna</vt:lpstr>
      <vt:lpstr>Struktur på varje tillfälle</vt:lpstr>
      <vt:lpstr>PowerPoint-presentation</vt:lpstr>
      <vt:lpstr>PowerPoint-presentation</vt:lpstr>
      <vt:lpstr>PowerPoint-presentation</vt:lpstr>
      <vt:lpstr>PowerPoint-presentation</vt:lpstr>
      <vt:lpstr> Vad förväntas av oss?</vt:lpstr>
      <vt:lpstr>PowerPoint-presentation</vt:lpstr>
      <vt:lpstr>Medveten närvaro</vt:lpstr>
      <vt:lpstr>PowerPoint-presentation</vt:lpstr>
      <vt:lpstr>Hemuppgift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</dc:title>
  <dc:creator>Caroline Järkestig Vasquez</dc:creator>
  <cp:lastModifiedBy>Oland Fhsk</cp:lastModifiedBy>
  <cp:revision>1</cp:revision>
  <dcterms:created xsi:type="dcterms:W3CDTF">2022-09-05T12:55:35Z</dcterms:created>
  <dcterms:modified xsi:type="dcterms:W3CDTF">2025-05-19T09:18:42Z</dcterms:modified>
</cp:coreProperties>
</file>