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7559675" cy="10691813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6gCHgtfE5q1EH9HHD3DC7OVJM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5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7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5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0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1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51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1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51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51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4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7" name="Google Shape;7;p24"/>
            <p:cNvSpPr/>
            <p:nvPr/>
          </p:nvSpPr>
          <p:spPr>
            <a:xfrm>
              <a:off x="0" y="0"/>
              <a:ext cx="12191760" cy="685764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24"/>
            <p:cNvSpPr/>
            <p:nvPr/>
          </p:nvSpPr>
          <p:spPr>
            <a:xfrm>
              <a:off x="0" y="2666880"/>
              <a:ext cx="4190760" cy="4190760"/>
            </a:xfrm>
            <a:prstGeom prst="ellipse">
              <a:avLst/>
            </a:prstGeom>
            <a:gradFill>
              <a:gsLst>
                <a:gs pos="0">
                  <a:srgbClr val="9B6BF2"/>
                </a:gs>
                <a:gs pos="100000">
                  <a:srgbClr val="9B6B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56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24"/>
            <p:cNvSpPr/>
            <p:nvPr/>
          </p:nvSpPr>
          <p:spPr>
            <a:xfrm>
              <a:off x="0" y="2895480"/>
              <a:ext cx="2361960" cy="2361960"/>
            </a:xfrm>
            <a:prstGeom prst="ellipse">
              <a:avLst/>
            </a:prstGeom>
            <a:gradFill>
              <a:gsLst>
                <a:gs pos="0">
                  <a:srgbClr val="9B6BF2"/>
                </a:gs>
                <a:gs pos="100000">
                  <a:srgbClr val="9B6B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56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4"/>
            <p:cNvSpPr/>
            <p:nvPr/>
          </p:nvSpPr>
          <p:spPr>
            <a:xfrm>
              <a:off x="8609040" y="5867280"/>
              <a:ext cx="990360" cy="990360"/>
            </a:xfrm>
            <a:prstGeom prst="ellipse">
              <a:avLst/>
            </a:prstGeom>
            <a:gradFill>
              <a:gsLst>
                <a:gs pos="0">
                  <a:srgbClr val="9B6BF2"/>
                </a:gs>
                <a:gs pos="100000">
                  <a:srgbClr val="9B6B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56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4"/>
            <p:cNvSpPr/>
            <p:nvPr/>
          </p:nvSpPr>
          <p:spPr>
            <a:xfrm>
              <a:off x="8609040" y="1676520"/>
              <a:ext cx="2819160" cy="2819160"/>
            </a:xfrm>
            <a:prstGeom prst="ellipse">
              <a:avLst/>
            </a:prstGeom>
            <a:gradFill>
              <a:gsLst>
                <a:gs pos="0">
                  <a:srgbClr val="9B6BF2"/>
                </a:gs>
                <a:gs pos="100000">
                  <a:srgbClr val="9B6B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56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4"/>
            <p:cNvSpPr/>
            <p:nvPr/>
          </p:nvSpPr>
          <p:spPr>
            <a:xfrm>
              <a:off x="7999560" y="8640"/>
              <a:ext cx="1599840" cy="1599840"/>
            </a:xfrm>
            <a:prstGeom prst="ellipse">
              <a:avLst/>
            </a:prstGeom>
            <a:gradFill>
              <a:gsLst>
                <a:gs pos="0">
                  <a:srgbClr val="9B6BF2"/>
                </a:gs>
                <a:gs pos="100000">
                  <a:srgbClr val="9B6B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56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4"/>
            <p:cNvSpPr/>
            <p:nvPr/>
          </p:nvSpPr>
          <p:spPr>
            <a:xfrm rot="-589800">
              <a:off x="8490960" y="1797480"/>
              <a:ext cx="3299040" cy="44064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4"/>
            <p:cNvSpPr/>
            <p:nvPr/>
          </p:nvSpPr>
          <p:spPr>
            <a:xfrm>
              <a:off x="459360" y="1866240"/>
              <a:ext cx="11277360" cy="453348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24"/>
            <p:cNvSpPr/>
            <p:nvPr/>
          </p:nvSpPr>
          <p:spPr>
            <a:xfrm>
              <a:off x="0" y="1440"/>
              <a:ext cx="12191760" cy="6856200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24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10653120" y="639180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561240" y="639180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8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72" name="Google Shape;72;p28"/>
            <p:cNvSpPr/>
            <p:nvPr/>
          </p:nvSpPr>
          <p:spPr>
            <a:xfrm>
              <a:off x="0" y="0"/>
              <a:ext cx="12191760" cy="685764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8"/>
            <p:cNvSpPr/>
            <p:nvPr/>
          </p:nvSpPr>
          <p:spPr>
            <a:xfrm>
              <a:off x="0" y="2666880"/>
              <a:ext cx="4190760" cy="4190760"/>
            </a:xfrm>
            <a:prstGeom prst="ellipse">
              <a:avLst/>
            </a:prstGeom>
            <a:gradFill>
              <a:gsLst>
                <a:gs pos="0">
                  <a:srgbClr val="9B6BF2"/>
                </a:gs>
                <a:gs pos="100000">
                  <a:srgbClr val="9B6B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56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8"/>
            <p:cNvSpPr/>
            <p:nvPr/>
          </p:nvSpPr>
          <p:spPr>
            <a:xfrm>
              <a:off x="0" y="2895480"/>
              <a:ext cx="2361960" cy="2361960"/>
            </a:xfrm>
            <a:prstGeom prst="ellipse">
              <a:avLst/>
            </a:prstGeom>
            <a:gradFill>
              <a:gsLst>
                <a:gs pos="0">
                  <a:srgbClr val="9B6BF2"/>
                </a:gs>
                <a:gs pos="100000">
                  <a:srgbClr val="9B6B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56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8"/>
            <p:cNvSpPr/>
            <p:nvPr/>
          </p:nvSpPr>
          <p:spPr>
            <a:xfrm>
              <a:off x="8609040" y="5867280"/>
              <a:ext cx="990360" cy="990360"/>
            </a:xfrm>
            <a:prstGeom prst="ellipse">
              <a:avLst/>
            </a:prstGeom>
            <a:gradFill>
              <a:gsLst>
                <a:gs pos="0">
                  <a:srgbClr val="9B6BF2"/>
                </a:gs>
                <a:gs pos="100000">
                  <a:srgbClr val="9B6B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56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8"/>
            <p:cNvSpPr/>
            <p:nvPr/>
          </p:nvSpPr>
          <p:spPr>
            <a:xfrm>
              <a:off x="8609040" y="1676520"/>
              <a:ext cx="2819160" cy="2819160"/>
            </a:xfrm>
            <a:prstGeom prst="ellipse">
              <a:avLst/>
            </a:prstGeom>
            <a:gradFill>
              <a:gsLst>
                <a:gs pos="0">
                  <a:srgbClr val="9B6BF2"/>
                </a:gs>
                <a:gs pos="100000">
                  <a:srgbClr val="9B6B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56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8"/>
            <p:cNvSpPr/>
            <p:nvPr/>
          </p:nvSpPr>
          <p:spPr>
            <a:xfrm>
              <a:off x="7999560" y="8640"/>
              <a:ext cx="1599840" cy="1599840"/>
            </a:xfrm>
            <a:prstGeom prst="ellipse">
              <a:avLst/>
            </a:prstGeom>
            <a:gradFill>
              <a:gsLst>
                <a:gs pos="0">
                  <a:srgbClr val="9B6BF2"/>
                </a:gs>
                <a:gs pos="100000">
                  <a:srgbClr val="9B6B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56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8"/>
            <p:cNvSpPr/>
            <p:nvPr/>
          </p:nvSpPr>
          <p:spPr>
            <a:xfrm rot="-589800">
              <a:off x="8490960" y="1797480"/>
              <a:ext cx="3299040" cy="44064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8"/>
            <p:cNvSpPr/>
            <p:nvPr/>
          </p:nvSpPr>
          <p:spPr>
            <a:xfrm>
              <a:off x="459360" y="1866240"/>
              <a:ext cx="11277360" cy="453348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0" name="Google Shape;80;p28"/>
            <p:cNvSpPr/>
            <p:nvPr/>
          </p:nvSpPr>
          <p:spPr>
            <a:xfrm>
              <a:off x="0" y="1440"/>
              <a:ext cx="12191760" cy="6856200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10653120" y="639180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561240" y="639180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2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15.xml"/><Relationship Id="rId3" Type="http://schemas.openxmlformats.org/officeDocument/2006/relationships/slide" Target="slide2.xml"/><Relationship Id="rId21" Type="http://schemas.openxmlformats.org/officeDocument/2006/relationships/slide" Target="slide10.xml"/><Relationship Id="rId7" Type="http://schemas.openxmlformats.org/officeDocument/2006/relationships/slide" Target="slide6.xml"/><Relationship Id="rId12" Type="http://schemas.openxmlformats.org/officeDocument/2006/relationships/slide" Target="slide19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4.xml"/><Relationship Id="rId15" Type="http://schemas.openxmlformats.org/officeDocument/2006/relationships/slide" Target="slide8.xml"/><Relationship Id="rId10" Type="http://schemas.openxmlformats.org/officeDocument/2006/relationships/slide" Target="slide21.xml"/><Relationship Id="rId19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kyKyVFnS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cy76TOA3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0uZB60aQU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6FdhKriB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-OkD8EQOg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youtube.com/watch?v=oytsyvzPHoQ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" Target="slid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1251360" y="492480"/>
            <a:ext cx="1963080" cy="894960"/>
          </a:xfrm>
          <a:prstGeom prst="rect">
            <a:avLst/>
          </a:prstGeom>
          <a:solidFill>
            <a:srgbClr val="00B05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Medveten Närvaro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3963960" y="470160"/>
            <a:ext cx="1963080" cy="894960"/>
          </a:xfrm>
          <a:prstGeom prst="rect">
            <a:avLst/>
          </a:prstGeom>
          <a:solidFill>
            <a:srgbClr val="F1C232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Stå ut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6475320" y="470160"/>
            <a:ext cx="2090880" cy="894960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Känslor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9354240" y="498960"/>
            <a:ext cx="2090880" cy="894960"/>
          </a:xfrm>
          <a:prstGeom prst="rect">
            <a:avLst/>
          </a:prstGeom>
          <a:solidFill>
            <a:srgbClr val="0000FF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568880" y="1625760"/>
            <a:ext cx="1328040" cy="579960"/>
          </a:xfrm>
          <a:prstGeom prst="rect">
            <a:avLst/>
          </a:prstGeom>
          <a:solidFill>
            <a:srgbClr val="00B05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568880" y="2615760"/>
            <a:ext cx="1328040" cy="579960"/>
          </a:xfrm>
          <a:prstGeom prst="rect">
            <a:avLst/>
          </a:prstGeom>
          <a:solidFill>
            <a:srgbClr val="00B05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568880" y="3605400"/>
            <a:ext cx="1328100" cy="579900"/>
          </a:xfrm>
          <a:prstGeom prst="rect">
            <a:avLst/>
          </a:prstGeom>
          <a:solidFill>
            <a:srgbClr val="00B05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</a:t>
            </a:r>
            <a:r>
              <a:rPr lang="en-U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568880" y="4651920"/>
            <a:ext cx="1328040" cy="579960"/>
          </a:xfrm>
          <a:prstGeom prst="rect">
            <a:avLst/>
          </a:prstGeom>
          <a:solidFill>
            <a:srgbClr val="00B05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1568880" y="5684040"/>
            <a:ext cx="1328040" cy="579960"/>
          </a:xfrm>
          <a:prstGeom prst="rect">
            <a:avLst/>
          </a:prstGeom>
          <a:solidFill>
            <a:srgbClr val="00B05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6856920" y="2615760"/>
            <a:ext cx="1328040" cy="579960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6856920" y="1673640"/>
            <a:ext cx="1328040" cy="579960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9806400" y="5684040"/>
            <a:ext cx="1328040" cy="579960"/>
          </a:xfrm>
          <a:prstGeom prst="rect">
            <a:avLst/>
          </a:prstGeom>
          <a:solidFill>
            <a:srgbClr val="0000FF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en-U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9806400" y="4651920"/>
            <a:ext cx="1328040" cy="579960"/>
          </a:xfrm>
          <a:prstGeom prst="rect">
            <a:avLst/>
          </a:prstGeom>
          <a:solidFill>
            <a:srgbClr val="0000FF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9806400" y="3605400"/>
            <a:ext cx="1328040" cy="579960"/>
          </a:xfrm>
          <a:prstGeom prst="rect">
            <a:avLst/>
          </a:prstGeom>
          <a:solidFill>
            <a:srgbClr val="0000FF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9806400" y="2615760"/>
            <a:ext cx="1328040" cy="579960"/>
          </a:xfrm>
          <a:prstGeom prst="rect">
            <a:avLst/>
          </a:prstGeom>
          <a:solidFill>
            <a:srgbClr val="0000FF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9806400" y="1652040"/>
            <a:ext cx="1328040" cy="579960"/>
          </a:xfrm>
          <a:prstGeom prst="rect">
            <a:avLst/>
          </a:prstGeom>
          <a:solidFill>
            <a:srgbClr val="0000FF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4212000" y="2653200"/>
            <a:ext cx="1328040" cy="579960"/>
          </a:xfrm>
          <a:prstGeom prst="rect">
            <a:avLst/>
          </a:prstGeom>
          <a:solidFill>
            <a:srgbClr val="FFC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4212720" y="1641240"/>
            <a:ext cx="1328040" cy="579960"/>
          </a:xfrm>
          <a:prstGeom prst="rect">
            <a:avLst/>
          </a:prstGeom>
          <a:solidFill>
            <a:srgbClr val="FFC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6856920" y="5684040"/>
            <a:ext cx="1328040" cy="579960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6856920" y="4651920"/>
            <a:ext cx="1328040" cy="579960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6856920" y="3605400"/>
            <a:ext cx="1328040" cy="579960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209480" y="5684040"/>
            <a:ext cx="1328040" cy="579960"/>
          </a:xfrm>
          <a:prstGeom prst="rect">
            <a:avLst/>
          </a:prstGeom>
          <a:solidFill>
            <a:srgbClr val="FFC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4209480" y="4651920"/>
            <a:ext cx="1328040" cy="579960"/>
          </a:xfrm>
          <a:prstGeom prst="rect">
            <a:avLst/>
          </a:prstGeom>
          <a:solidFill>
            <a:srgbClr val="FFC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4212000" y="3605400"/>
            <a:ext cx="1328040" cy="579960"/>
          </a:xfrm>
          <a:prstGeom prst="rect">
            <a:avLst/>
          </a:prstGeom>
          <a:solidFill>
            <a:srgbClr val="FFC000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300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 txBox="1"/>
          <p:nvPr/>
        </p:nvSpPr>
        <p:spPr>
          <a:xfrm>
            <a:off x="317520" y="414000"/>
            <a:ext cx="8760960" cy="12668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Stå ut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317525" y="2642050"/>
            <a:ext cx="9283800" cy="4215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en-US" sz="33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Varför ska vi lära oss stå ut färdigheter?</a:t>
            </a:r>
            <a:endParaRPr sz="33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2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00" y="3472650"/>
            <a:ext cx="2285875" cy="32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4275" y="3972685"/>
            <a:ext cx="4042500" cy="24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4951" y="3972675"/>
            <a:ext cx="1390822" cy="244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/>
          <p:nvPr/>
        </p:nvSpPr>
        <p:spPr>
          <a:xfrm>
            <a:off x="471600" y="491040"/>
            <a:ext cx="8760960" cy="12668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Stå</a:t>
            </a:r>
            <a:r>
              <a:rPr lang="en-US" sz="3600" b="1" dirty="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dirty="0" err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 smtClean="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</a:t>
            </a:r>
            <a:endParaRPr sz="3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420850" y="2497674"/>
            <a:ext cx="8824800" cy="436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Varför är det viktigt att acceptera?</a:t>
            </a:r>
            <a:endParaRPr sz="3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3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70" y="3022600"/>
            <a:ext cx="2641680" cy="374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/>
          <p:nvPr/>
        </p:nvSpPr>
        <p:spPr>
          <a:xfrm>
            <a:off x="558360" y="615960"/>
            <a:ext cx="8760960" cy="12765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Känslor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558360" y="2574720"/>
            <a:ext cx="8824680" cy="3416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Berätta vilka grundkänslor som inte visas i filmen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https://www.youtube.com/watch?v=dOkyKyVFnSs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14">
            <a:hlinkClick r:id="rId4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/>
          <p:nvPr/>
        </p:nvSpPr>
        <p:spPr>
          <a:xfrm>
            <a:off x="693000" y="414000"/>
            <a:ext cx="8760960" cy="1315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Känslor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693000" y="2526480"/>
            <a:ext cx="8824680" cy="3416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https://www.youtube.com/watch?v=uZcy76TOA34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>
            <a:hlinkClick r:id="rId4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6" name="Google Shape;266;p15"/>
          <p:cNvCxnSpPr/>
          <p:nvPr/>
        </p:nvCxnSpPr>
        <p:spPr>
          <a:xfrm>
            <a:off x="1771775" y="3297050"/>
            <a:ext cx="14400" cy="1870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5"/>
          <p:cNvCxnSpPr/>
          <p:nvPr/>
        </p:nvCxnSpPr>
        <p:spPr>
          <a:xfrm>
            <a:off x="1800775" y="5196425"/>
            <a:ext cx="2131500" cy="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15"/>
          <p:cNvSpPr/>
          <p:nvPr/>
        </p:nvSpPr>
        <p:spPr>
          <a:xfrm>
            <a:off x="1800775" y="3311399"/>
            <a:ext cx="2189800" cy="1974600"/>
          </a:xfrm>
          <a:custGeom>
            <a:avLst/>
            <a:gdLst/>
            <a:ahLst/>
            <a:cxnLst/>
            <a:rect l="l" t="t" r="r" b="b"/>
            <a:pathLst>
              <a:path w="87592" h="78984" extrusionOk="0">
                <a:moveTo>
                  <a:pt x="0" y="75981"/>
                </a:moveTo>
                <a:cubicBezTo>
                  <a:pt x="6380" y="63319"/>
                  <a:pt x="24068" y="103"/>
                  <a:pt x="38277" y="6"/>
                </a:cubicBezTo>
                <a:cubicBezTo>
                  <a:pt x="52486" y="-91"/>
                  <a:pt x="78295" y="64478"/>
                  <a:pt x="85254" y="75401"/>
                </a:cubicBezTo>
                <a:cubicBezTo>
                  <a:pt x="92214" y="86324"/>
                  <a:pt x="80904" y="67185"/>
                  <a:pt x="80034" y="65542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269" name="Google Shape;269;p15"/>
          <p:cNvCxnSpPr/>
          <p:nvPr/>
        </p:nvCxnSpPr>
        <p:spPr>
          <a:xfrm>
            <a:off x="1786275" y="3993000"/>
            <a:ext cx="2131500" cy="29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15"/>
          <p:cNvSpPr txBox="1"/>
          <p:nvPr/>
        </p:nvSpPr>
        <p:spPr>
          <a:xfrm>
            <a:off x="5787975" y="3297050"/>
            <a:ext cx="2841900" cy="160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Vilket begrepp ska stå över strecket och vilket ska stå under?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"/>
          <p:cNvSpPr txBox="1"/>
          <p:nvPr/>
        </p:nvSpPr>
        <p:spPr>
          <a:xfrm>
            <a:off x="481320" y="308160"/>
            <a:ext cx="8760960" cy="13726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Känslor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417600" y="2487950"/>
            <a:ext cx="9582300" cy="4294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https://www.youtube.com/watch?v=Z0uZB60aQUo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                      </a:t>
            </a:r>
            <a:r>
              <a:rPr lang="en-US" sz="3300" b="1">
                <a:solidFill>
                  <a:schemeClr val="lt1"/>
                </a:solidFill>
              </a:rPr>
              <a:t>Hur kan vi reglera ilska?</a:t>
            </a:r>
            <a:endParaRPr sz="3300" b="1">
              <a:solidFill>
                <a:schemeClr val="lt1"/>
              </a:solidFill>
            </a:endParaRPr>
          </a:p>
        </p:txBody>
      </p:sp>
      <p:sp>
        <p:nvSpPr>
          <p:cNvPr id="277" name="Google Shape;277;p16">
            <a:hlinkClick r:id="rId4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/>
        </p:nvSpPr>
        <p:spPr>
          <a:xfrm>
            <a:off x="461880" y="461880"/>
            <a:ext cx="8760960" cy="1247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Känslor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17"/>
          <p:cNvSpPr txBox="1"/>
          <p:nvPr/>
        </p:nvSpPr>
        <p:spPr>
          <a:xfrm>
            <a:off x="461875" y="2449453"/>
            <a:ext cx="8824800" cy="4314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På vilka sätt kan du validera dig själv när du behöver ta hand om en känsla?</a:t>
            </a:r>
            <a:endParaRPr sz="2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17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540" y="4102100"/>
            <a:ext cx="2664360" cy="177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/>
          <p:nvPr/>
        </p:nvSpPr>
        <p:spPr>
          <a:xfrm>
            <a:off x="654480" y="346680"/>
            <a:ext cx="8760960" cy="129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Känslor</a:t>
            </a: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654480" y="2449440"/>
            <a:ext cx="8824680" cy="3416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Varför är det bra att reglera våra känslor?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Ett utförligt svar krävs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18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/>
        </p:nvSpPr>
        <p:spPr>
          <a:xfrm>
            <a:off x="414000" y="375480"/>
            <a:ext cx="8760960" cy="127656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225500" y="2796800"/>
            <a:ext cx="8824800" cy="3416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3 exempel på hur man kan validera någon annan person. 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https://www.youtube.com/watch?v=QT6FdhKriB8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19">
            <a:hlinkClick r:id="rId4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/>
        </p:nvSpPr>
        <p:spPr>
          <a:xfrm>
            <a:off x="644760" y="279000"/>
            <a:ext cx="8760960" cy="13438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644760" y="2449440"/>
            <a:ext cx="8824680" cy="34160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</a:t>
            </a: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MÅL        ……….       ……….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20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7" name="Google Shape;307;p20"/>
          <p:cNvCxnSpPr/>
          <p:nvPr/>
        </p:nvCxnSpPr>
        <p:spPr>
          <a:xfrm>
            <a:off x="2772200" y="3572550"/>
            <a:ext cx="29100" cy="1667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0"/>
          <p:cNvCxnSpPr/>
          <p:nvPr/>
        </p:nvCxnSpPr>
        <p:spPr>
          <a:xfrm>
            <a:off x="4642550" y="3587050"/>
            <a:ext cx="57900" cy="1681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20"/>
          <p:cNvCxnSpPr/>
          <p:nvPr/>
        </p:nvCxnSpPr>
        <p:spPr>
          <a:xfrm>
            <a:off x="6512925" y="3587050"/>
            <a:ext cx="72600" cy="1609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/>
          <p:nvPr/>
        </p:nvSpPr>
        <p:spPr>
          <a:xfrm>
            <a:off x="596880" y="231120"/>
            <a:ext cx="8760960" cy="1353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21"/>
          <p:cNvSpPr txBox="1"/>
          <p:nvPr/>
        </p:nvSpPr>
        <p:spPr>
          <a:xfrm>
            <a:off x="596875" y="2555274"/>
            <a:ext cx="9055800" cy="42273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</a:t>
            </a: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Hur kan man öka sin självrespekt?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21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4025" y="4005274"/>
            <a:ext cx="4381501" cy="24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037520" y="642960"/>
            <a:ext cx="8760960" cy="1261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Medveten Närvaro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1005850" y="2552052"/>
            <a:ext cx="8824800" cy="406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Varför övar vi på medveten närvaro?</a:t>
            </a:r>
            <a:endParaRPr sz="3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4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780" y="3994650"/>
            <a:ext cx="2088719" cy="22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"/>
          <p:cNvSpPr txBox="1"/>
          <p:nvPr/>
        </p:nvSpPr>
        <p:spPr>
          <a:xfrm>
            <a:off x="712440" y="423360"/>
            <a:ext cx="8760960" cy="13150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22"/>
          <p:cNvSpPr txBox="1"/>
          <p:nvPr/>
        </p:nvSpPr>
        <p:spPr>
          <a:xfrm>
            <a:off x="712440" y="2555280"/>
            <a:ext cx="8824800" cy="3416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Varför är det viktigt att lära sig relationsfärdigheter?</a:t>
            </a:r>
            <a:endParaRPr sz="2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22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 txBox="1"/>
          <p:nvPr/>
        </p:nvSpPr>
        <p:spPr>
          <a:xfrm>
            <a:off x="693000" y="529560"/>
            <a:ext cx="8760960" cy="12571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23"/>
          <p:cNvSpPr txBox="1"/>
          <p:nvPr/>
        </p:nvSpPr>
        <p:spPr>
          <a:xfrm>
            <a:off x="661132" y="2434940"/>
            <a:ext cx="8824800" cy="3416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https://www.youtube.com/watch?v=8-OkD8EQOgY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 smtClean="0"/>
              <a:t>( spola fram till 1:17 )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 err="1">
                <a:solidFill>
                  <a:schemeClr val="lt1"/>
                </a:solidFill>
              </a:rPr>
              <a:t>Vad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händer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i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klippet</a:t>
            </a:r>
            <a:r>
              <a:rPr lang="en-US" sz="1900" b="1" dirty="0">
                <a:solidFill>
                  <a:schemeClr val="lt1"/>
                </a:solidFill>
              </a:rPr>
              <a:t>?</a:t>
            </a:r>
            <a:endParaRPr sz="19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 err="1">
                <a:solidFill>
                  <a:schemeClr val="lt1"/>
                </a:solidFill>
              </a:rPr>
              <a:t>Vad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gör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pojken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 smtClean="0">
                <a:solidFill>
                  <a:schemeClr val="lt1"/>
                </a:solidFill>
              </a:rPr>
              <a:t>som</a:t>
            </a:r>
            <a:r>
              <a:rPr lang="en-US" sz="1900" b="1" dirty="0" smtClean="0">
                <a:solidFill>
                  <a:schemeClr val="lt1"/>
                </a:solidFill>
              </a:rPr>
              <a:t> </a:t>
            </a:r>
            <a:r>
              <a:rPr lang="en-US" sz="1900" b="1" dirty="0" err="1" smtClean="0">
                <a:solidFill>
                  <a:schemeClr val="lt1"/>
                </a:solidFill>
              </a:rPr>
              <a:t>spelar</a:t>
            </a:r>
            <a:r>
              <a:rPr lang="en-US" sz="1900" b="1" dirty="0" smtClean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och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vad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gör</a:t>
            </a:r>
            <a:r>
              <a:rPr lang="en-US" sz="1900" b="1" dirty="0">
                <a:solidFill>
                  <a:schemeClr val="lt1"/>
                </a:solidFill>
              </a:rPr>
              <a:t> den </a:t>
            </a:r>
            <a:r>
              <a:rPr lang="en-US" sz="1900" b="1" dirty="0" err="1">
                <a:solidFill>
                  <a:schemeClr val="lt1"/>
                </a:solidFill>
              </a:rPr>
              <a:t>pojken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som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smtClean="0">
                <a:solidFill>
                  <a:schemeClr val="lt1"/>
                </a:solidFill>
              </a:rPr>
              <a:t>sitter </a:t>
            </a:r>
            <a:r>
              <a:rPr lang="en-US" sz="1900" b="1" dirty="0" err="1" smtClean="0">
                <a:solidFill>
                  <a:schemeClr val="lt1"/>
                </a:solidFill>
              </a:rPr>
              <a:t>bredvid</a:t>
            </a:r>
            <a:r>
              <a:rPr lang="en-US" sz="1900" b="1" dirty="0" smtClean="0">
                <a:solidFill>
                  <a:schemeClr val="lt1"/>
                </a:solidFill>
              </a:rPr>
              <a:t>?</a:t>
            </a:r>
            <a:endParaRPr sz="19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 err="1">
                <a:solidFill>
                  <a:schemeClr val="lt1"/>
                </a:solidFill>
              </a:rPr>
              <a:t>Vad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påverkar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deras</a:t>
            </a:r>
            <a:r>
              <a:rPr lang="en-US" sz="1900" b="1" dirty="0">
                <a:solidFill>
                  <a:schemeClr val="lt1"/>
                </a:solidFill>
              </a:rPr>
              <a:t> </a:t>
            </a:r>
            <a:r>
              <a:rPr lang="en-US" sz="1900" b="1" dirty="0" err="1">
                <a:solidFill>
                  <a:schemeClr val="lt1"/>
                </a:solidFill>
              </a:rPr>
              <a:t>samarbete</a:t>
            </a:r>
            <a:r>
              <a:rPr lang="en-US" sz="1900" b="1" dirty="0">
                <a:solidFill>
                  <a:schemeClr val="lt1"/>
                </a:solidFill>
              </a:rPr>
              <a:t>?</a:t>
            </a:r>
            <a:endParaRPr sz="19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 err="1">
                <a:solidFill>
                  <a:schemeClr val="lt1"/>
                </a:solidFill>
              </a:rPr>
              <a:t>Tänk</a:t>
            </a:r>
            <a:r>
              <a:rPr lang="en-US" sz="1900" b="1" dirty="0">
                <a:solidFill>
                  <a:schemeClr val="lt1"/>
                </a:solidFill>
              </a:rPr>
              <a:t> FÄRDIGHETER!</a:t>
            </a:r>
            <a:endParaRPr sz="1900" b="1" dirty="0">
              <a:solidFill>
                <a:schemeClr val="lt1"/>
              </a:solidFill>
            </a:endParaRPr>
          </a:p>
        </p:txBody>
      </p:sp>
      <p:sp>
        <p:nvSpPr>
          <p:cNvPr id="331" name="Google Shape;331;p23">
            <a:hlinkClick r:id="rId4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/>
          <p:nvPr/>
        </p:nvSpPr>
        <p:spPr>
          <a:xfrm>
            <a:off x="818280" y="1001880"/>
            <a:ext cx="8760960" cy="1134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Medveten Närvaro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818280" y="2584080"/>
            <a:ext cx="8824680" cy="3416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2 exempel på övningar vi har gjort i medveten närvaro och vilken/vilka färdigheter vi har övat på då?</a:t>
            </a:r>
            <a:endParaRPr sz="2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5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/>
        </p:nvSpPr>
        <p:spPr>
          <a:xfrm>
            <a:off x="712440" y="452520"/>
            <a:ext cx="8760960" cy="13726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Medveten Närvaro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712440" y="2565000"/>
            <a:ext cx="8824680" cy="3416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”Jag kan aldrig klara det”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eller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”Det är så typiskt mig”</a:t>
            </a: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eller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“Jag är så dålig”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Vad är detta exempel på?</a:t>
            </a: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6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/>
          <p:nvPr/>
        </p:nvSpPr>
        <p:spPr>
          <a:xfrm>
            <a:off x="635400" y="770040"/>
            <a:ext cx="8760960" cy="1218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Medveten Närvaro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635400" y="2574725"/>
            <a:ext cx="9458700" cy="428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https://www.youtube.com/watch?v=oytsyvzPHoQ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>
            <a:hlinkClick r:id="rId4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2206750" y="5159775"/>
            <a:ext cx="1913700" cy="400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</a:rPr>
              <a:t>       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1191825" y="2731600"/>
            <a:ext cx="7626300" cy="10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Det finns 6 färdigheter i Medveten närvaro, nämn minst 3. 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2525725" y="6058250"/>
            <a:ext cx="5799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100" y="4843163"/>
            <a:ext cx="1052153" cy="17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5016" y="5131988"/>
            <a:ext cx="1625277" cy="12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0075" y="5178869"/>
            <a:ext cx="1685300" cy="11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/>
        </p:nvSpPr>
        <p:spPr>
          <a:xfrm>
            <a:off x="2098050" y="4287525"/>
            <a:ext cx="1219200" cy="555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VAD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16853" y="3286300"/>
            <a:ext cx="1685300" cy="118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08025" y="4518188"/>
            <a:ext cx="2195863" cy="11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6696363" y="5559975"/>
            <a:ext cx="1219200" cy="11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10">
            <a:alphaModFix/>
          </a:blip>
          <a:srcRect r="-280" b="28274"/>
          <a:stretch/>
        </p:blipFill>
        <p:spPr>
          <a:xfrm>
            <a:off x="8618850" y="5277300"/>
            <a:ext cx="1475250" cy="15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 txBox="1"/>
          <p:nvPr/>
        </p:nvSpPr>
        <p:spPr>
          <a:xfrm>
            <a:off x="6976900" y="3761025"/>
            <a:ext cx="957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HUR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/>
        </p:nvSpPr>
        <p:spPr>
          <a:xfrm>
            <a:off x="837360" y="953640"/>
            <a:ext cx="8760960" cy="1452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Medveten Närvaro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774000" y="2743560"/>
            <a:ext cx="8824680" cy="3416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Varför är det viktigt att hålla sig beskrivande?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flera exempel på hur det är hjälpsamt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8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442800" y="800640"/>
            <a:ext cx="8760960" cy="1221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Stå ut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442800" y="2641326"/>
            <a:ext cx="8824800" cy="385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Ge 2 exempel på distraktion 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och 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varför man ska använda det.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9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9050" y="4457700"/>
            <a:ext cx="4927601" cy="197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/>
        </p:nvSpPr>
        <p:spPr>
          <a:xfrm>
            <a:off x="798840" y="558000"/>
            <a:ext cx="8760960" cy="108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Stå ut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798840" y="2516760"/>
            <a:ext cx="8824680" cy="3416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1616325" y="3105725"/>
            <a:ext cx="7527300" cy="26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</a:rPr>
              <a:t>Vad är skillnaden mellan smärta och lidande?</a:t>
            </a:r>
            <a:endParaRPr sz="3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/>
        </p:nvSpPr>
        <p:spPr>
          <a:xfrm>
            <a:off x="548640" y="529560"/>
            <a:ext cx="8760960" cy="1218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Stå ut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300</a:t>
            </a: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516778" y="2439680"/>
            <a:ext cx="8824800" cy="3416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lt1"/>
                </a:solidFill>
              </a:rPr>
              <a:t>Hur kan vi använda oss av lindring så att vi står ut i en svår stund?</a:t>
            </a:r>
            <a:endParaRPr sz="29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lt1"/>
                </a:solidFill>
              </a:rPr>
              <a:t>Ge flera exempel</a:t>
            </a:r>
            <a:endParaRPr sz="2900" b="1">
              <a:solidFill>
                <a:schemeClr val="lt1"/>
              </a:solidFill>
            </a:endParaRPr>
          </a:p>
        </p:txBody>
      </p:sp>
      <p:sp>
        <p:nvSpPr>
          <p:cNvPr id="233" name="Google Shape;233;p11">
            <a:hlinkClick r:id="rId3" action="ppaction://hlinksldjump"/>
          </p:cNvPr>
          <p:cNvSpPr/>
          <p:nvPr/>
        </p:nvSpPr>
        <p:spPr>
          <a:xfrm>
            <a:off x="10491480" y="5428800"/>
            <a:ext cx="694080" cy="62532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Bredbild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Century Gothic</vt:lpstr>
      <vt:lpstr>Times New Roman</vt:lpstr>
      <vt:lpstr>Arial</vt:lpstr>
      <vt:lpstr>Office Theme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Caroline Järkestig</dc:creator>
  <cp:lastModifiedBy>Oland Fhsk</cp:lastModifiedBy>
  <cp:revision>1</cp:revision>
  <dcterms:created xsi:type="dcterms:W3CDTF">2020-01-07T10:50:47Z</dcterms:created>
  <dcterms:modified xsi:type="dcterms:W3CDTF">2025-05-19T18:49:11Z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Bredbild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